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1"/>
  </p:sldMasterIdLst>
  <p:notesMasterIdLst>
    <p:notesMasterId r:id="rId51"/>
  </p:notesMasterIdLst>
  <p:sldIdLst>
    <p:sldId id="256" r:id="rId2"/>
    <p:sldId id="355" r:id="rId3"/>
    <p:sldId id="514" r:id="rId4"/>
    <p:sldId id="356" r:id="rId5"/>
    <p:sldId id="443" r:id="rId6"/>
    <p:sldId id="442" r:id="rId7"/>
    <p:sldId id="477" r:id="rId8"/>
    <p:sldId id="454" r:id="rId9"/>
    <p:sldId id="444" r:id="rId10"/>
    <p:sldId id="478" r:id="rId11"/>
    <p:sldId id="445" r:id="rId12"/>
    <p:sldId id="486" r:id="rId13"/>
    <p:sldId id="447" r:id="rId14"/>
    <p:sldId id="449" r:id="rId15"/>
    <p:sldId id="490" r:id="rId16"/>
    <p:sldId id="491" r:id="rId17"/>
    <p:sldId id="492" r:id="rId18"/>
    <p:sldId id="493" r:id="rId19"/>
    <p:sldId id="494" r:id="rId20"/>
    <p:sldId id="495" r:id="rId21"/>
    <p:sldId id="496" r:id="rId22"/>
    <p:sldId id="500" r:id="rId23"/>
    <p:sldId id="501" r:id="rId24"/>
    <p:sldId id="502" r:id="rId25"/>
    <p:sldId id="503" r:id="rId26"/>
    <p:sldId id="505" r:id="rId27"/>
    <p:sldId id="506" r:id="rId28"/>
    <p:sldId id="507" r:id="rId29"/>
    <p:sldId id="508" r:id="rId30"/>
    <p:sldId id="510" r:id="rId31"/>
    <p:sldId id="513" r:id="rId32"/>
    <p:sldId id="487" r:id="rId33"/>
    <p:sldId id="480" r:id="rId34"/>
    <p:sldId id="481" r:id="rId35"/>
    <p:sldId id="482" r:id="rId36"/>
    <p:sldId id="483" r:id="rId37"/>
    <p:sldId id="484" r:id="rId38"/>
    <p:sldId id="485" r:id="rId39"/>
    <p:sldId id="488" r:id="rId40"/>
    <p:sldId id="452" r:id="rId41"/>
    <p:sldId id="470" r:id="rId42"/>
    <p:sldId id="471" r:id="rId43"/>
    <p:sldId id="472" r:id="rId44"/>
    <p:sldId id="473" r:id="rId45"/>
    <p:sldId id="474" r:id="rId46"/>
    <p:sldId id="489" r:id="rId47"/>
    <p:sldId id="438" r:id="rId48"/>
    <p:sldId id="436" r:id="rId49"/>
    <p:sldId id="437" r:id="rId50"/>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43" autoAdjust="0"/>
    <p:restoredTop sz="64079" autoAdjust="0"/>
  </p:normalViewPr>
  <p:slideViewPr>
    <p:cSldViewPr>
      <p:cViewPr varScale="1">
        <p:scale>
          <a:sx n="57" d="100"/>
          <a:sy n="57" d="100"/>
        </p:scale>
        <p:origin x="2227" y="48"/>
      </p:cViewPr>
      <p:guideLst>
        <p:guide orient="horz" pos="2160"/>
        <p:guide pos="2880"/>
      </p:guideLst>
    </p:cSldViewPr>
  </p:slideViewPr>
  <p:outlineViewPr>
    <p:cViewPr>
      <p:scale>
        <a:sx n="33" d="100"/>
        <a:sy n="33" d="100"/>
      </p:scale>
      <p:origin x="0" y="13398"/>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16.wmf"/><Relationship Id="rId2" Type="http://schemas.openxmlformats.org/officeDocument/2006/relationships/image" Target="../media/image15.wmf"/><Relationship Id="rId1" Type="http://schemas.openxmlformats.org/officeDocument/2006/relationships/image" Target="../media/image14.wmf"/><Relationship Id="rId4" Type="http://schemas.openxmlformats.org/officeDocument/2006/relationships/image" Target="../media/image17.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6.wmf"/><Relationship Id="rId2" Type="http://schemas.openxmlformats.org/officeDocument/2006/relationships/image" Target="../media/image15.wmf"/><Relationship Id="rId1" Type="http://schemas.openxmlformats.org/officeDocument/2006/relationships/image" Target="../media/image14.wmf"/><Relationship Id="rId4" Type="http://schemas.openxmlformats.org/officeDocument/2006/relationships/image" Target="../media/image17.w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29.wmf"/><Relationship Id="rId2" Type="http://schemas.openxmlformats.org/officeDocument/2006/relationships/image" Target="../media/image28.wmf"/><Relationship Id="rId1" Type="http://schemas.openxmlformats.org/officeDocument/2006/relationships/image" Target="../media/image27.w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31.wmf"/><Relationship Id="rId1" Type="http://schemas.openxmlformats.org/officeDocument/2006/relationships/image" Target="../media/image27.wmf"/></Relationships>
</file>

<file path=ppt/media/image1.jpg>
</file>

<file path=ppt/media/image10.png>
</file>

<file path=ppt/media/image11.PNG>
</file>

<file path=ppt/media/image12.png>
</file>

<file path=ppt/media/image13.png>
</file>

<file path=ppt/media/image14.wmf>
</file>

<file path=ppt/media/image15.wmf>
</file>

<file path=ppt/media/image16.wmf>
</file>

<file path=ppt/media/image17.wmf>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wmf>
</file>

<file path=ppt/media/image28.wmf>
</file>

<file path=ppt/media/image29.wmf>
</file>

<file path=ppt/media/image3.png>
</file>

<file path=ppt/media/image30.PNG>
</file>

<file path=ppt/media/image31.wmf>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jpg>
</file>

<file path=ppt/media/image48.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5474" name="Rectangle 2"/>
          <p:cNvSpPr>
            <a:spLocks noGrp="1" noChangeArrowheads="1"/>
          </p:cNvSpPr>
          <p:nvPr>
            <p:ph type="hdr" sz="quarter"/>
          </p:nvPr>
        </p:nvSpPr>
        <p:spPr bwMode="auto">
          <a:xfrm>
            <a:off x="0" y="0"/>
            <a:ext cx="2971800" cy="457200"/>
          </a:xfrm>
          <a:prstGeom prst="rect">
            <a:avLst/>
          </a:prstGeom>
          <a:noFill/>
          <a:ln>
            <a:noFill/>
          </a:ln>
          <a:effectLst/>
          <a:extLst/>
        </p:spPr>
        <p:txBody>
          <a:bodyPr vert="horz" wrap="square" lIns="91440" tIns="45720" rIns="91440" bIns="45720" numCol="1" anchor="t" anchorCtr="0" compatLnSpc="1">
            <a:prstTxWarp prst="textNoShape">
              <a:avLst/>
            </a:prstTxWarp>
          </a:bodyPr>
          <a:lstStyle>
            <a:lvl1pPr>
              <a:defRPr sz="1200">
                <a:latin typeface="Arial" charset="0"/>
                <a:ea typeface="宋体" pitchFamily="2" charset="-122"/>
              </a:defRPr>
            </a:lvl1pPr>
          </a:lstStyle>
          <a:p>
            <a:pPr>
              <a:defRPr/>
            </a:pPr>
            <a:endParaRPr lang="en-US" altLang="zh-CN"/>
          </a:p>
        </p:txBody>
      </p:sp>
      <p:sp>
        <p:nvSpPr>
          <p:cNvPr id="105475" name="Rectangle 3"/>
          <p:cNvSpPr>
            <a:spLocks noGrp="1" noChangeArrowheads="1"/>
          </p:cNvSpPr>
          <p:nvPr>
            <p:ph type="dt" idx="1"/>
          </p:nvPr>
        </p:nvSpPr>
        <p:spPr bwMode="auto">
          <a:xfrm>
            <a:off x="3884613" y="0"/>
            <a:ext cx="2971800" cy="457200"/>
          </a:xfrm>
          <a:prstGeom prst="rect">
            <a:avLst/>
          </a:prstGeom>
          <a:noFill/>
          <a:ln>
            <a:noFill/>
          </a:ln>
          <a:effectLst/>
          <a:extLst/>
        </p:spPr>
        <p:txBody>
          <a:bodyPr vert="horz" wrap="square" lIns="91440" tIns="45720" rIns="91440" bIns="45720" numCol="1" anchor="t" anchorCtr="0" compatLnSpc="1">
            <a:prstTxWarp prst="textNoShape">
              <a:avLst/>
            </a:prstTxWarp>
          </a:bodyPr>
          <a:lstStyle>
            <a:lvl1pPr algn="r">
              <a:defRPr sz="1200">
                <a:latin typeface="Arial" charset="0"/>
                <a:ea typeface="宋体" pitchFamily="2" charset="-122"/>
              </a:defRPr>
            </a:lvl1pPr>
          </a:lstStyle>
          <a:p>
            <a:pPr>
              <a:defRPr/>
            </a:pPr>
            <a:endParaRPr lang="en-US" altLang="zh-CN"/>
          </a:p>
        </p:txBody>
      </p:sp>
      <p:sp>
        <p:nvSpPr>
          <p:cNvPr id="5222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5477" name="Rectangle 5"/>
          <p:cNvSpPr>
            <a:spLocks noGrp="1" noChangeArrowheads="1"/>
          </p:cNvSpPr>
          <p:nvPr>
            <p:ph type="body" sz="quarter" idx="3"/>
          </p:nvPr>
        </p:nvSpPr>
        <p:spPr bwMode="auto">
          <a:xfrm>
            <a:off x="685800" y="4343400"/>
            <a:ext cx="5486400" cy="4114800"/>
          </a:xfrm>
          <a:prstGeom prst="rect">
            <a:avLst/>
          </a:prstGeom>
          <a:noFill/>
          <a:ln>
            <a:noFill/>
          </a:ln>
          <a:effectLst/>
          <a:extLst/>
        </p:spPr>
        <p:txBody>
          <a:bodyPr vert="horz" wrap="square" lIns="91440" tIns="45720" rIns="91440" bIns="45720" numCol="1" anchor="t" anchorCtr="0" compatLnSpc="1">
            <a:prstTxWarp prst="textNoShape">
              <a:avLst/>
            </a:prstTxWarp>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105478" name="Rectangle 6"/>
          <p:cNvSpPr>
            <a:spLocks noGrp="1" noChangeArrowheads="1"/>
          </p:cNvSpPr>
          <p:nvPr>
            <p:ph type="ftr" sz="quarter" idx="4"/>
          </p:nvPr>
        </p:nvSpPr>
        <p:spPr bwMode="auto">
          <a:xfrm>
            <a:off x="0" y="8685213"/>
            <a:ext cx="2971800" cy="457200"/>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defRPr sz="1200">
                <a:latin typeface="Arial" charset="0"/>
                <a:ea typeface="宋体" pitchFamily="2" charset="-122"/>
              </a:defRPr>
            </a:lvl1pPr>
          </a:lstStyle>
          <a:p>
            <a:pPr>
              <a:defRPr/>
            </a:pPr>
            <a:endParaRPr lang="en-US" altLang="zh-CN"/>
          </a:p>
        </p:txBody>
      </p:sp>
      <p:sp>
        <p:nvSpPr>
          <p:cNvPr id="105479" name="Rectangle 7"/>
          <p:cNvSpPr>
            <a:spLocks noGrp="1" noChangeArrowheads="1"/>
          </p:cNvSpPr>
          <p:nvPr>
            <p:ph type="sldNum" sz="quarter" idx="5"/>
          </p:nvPr>
        </p:nvSpPr>
        <p:spPr bwMode="auto">
          <a:xfrm>
            <a:off x="3884613" y="8685213"/>
            <a:ext cx="2971800" cy="457200"/>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lgn="r">
              <a:defRPr sz="1200"/>
            </a:lvl1pPr>
          </a:lstStyle>
          <a:p>
            <a:fld id="{CD7BCB9F-25E5-4D1E-ADCC-0DA5E305B3C2}" type="slidenum">
              <a:rPr lang="en-US" altLang="zh-CN"/>
              <a:pPr/>
              <a:t>‹#›</a:t>
            </a:fld>
            <a:endParaRPr lang="en-US" altLang="zh-CN"/>
          </a:p>
        </p:txBody>
      </p:sp>
    </p:spTree>
    <p:extLst>
      <p:ext uri="{BB962C8B-B14F-4D97-AF65-F5344CB8AC3E}">
        <p14:creationId xmlns:p14="http://schemas.microsoft.com/office/powerpoint/2010/main" val="249853122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Arial"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Arial"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Arial"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Arial"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幻灯片图像占位符 1"/>
          <p:cNvSpPr>
            <a:spLocks noGrp="1" noRot="1" noChangeAspect="1" noTextEdit="1"/>
          </p:cNvSpPr>
          <p:nvPr>
            <p:ph type="sldImg"/>
          </p:nvPr>
        </p:nvSpPr>
        <p:spPr>
          <a:ln/>
        </p:spPr>
      </p:sp>
      <p:sp>
        <p:nvSpPr>
          <p:cNvPr id="53251"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各位老师、同学上午好！尤其感谢几位老师在百忙中抽出时间参加我的博士答辩。</a:t>
            </a:r>
            <a:endParaRPr lang="en-US" altLang="zh-CN" dirty="0" smtClean="0">
              <a:latin typeface="Arial" panose="020B0604020202020204" pitchFamily="34" charset="0"/>
            </a:endParaRPr>
          </a:p>
          <a:p>
            <a:endParaRPr lang="en-US" altLang="zh-CN" dirty="0" smtClean="0">
              <a:latin typeface="Arial" panose="020B0604020202020204" pitchFamily="34" charset="0"/>
            </a:endParaRPr>
          </a:p>
          <a:p>
            <a:r>
              <a:rPr lang="zh-CN" altLang="en-US" dirty="0" smtClean="0">
                <a:latin typeface="Arial" panose="020B0604020202020204" pitchFamily="34" charset="0"/>
              </a:rPr>
              <a:t>我的指导老师是金小刚教授，博士期间的研究方向是创造力支持的三维造型技术或者称之为创意建模。</a:t>
            </a:r>
            <a:endParaRPr lang="en-US" altLang="zh-CN" dirty="0" smtClean="0">
              <a:latin typeface="Arial" panose="020B0604020202020204" pitchFamily="34" charset="0"/>
            </a:endParaRPr>
          </a:p>
          <a:p>
            <a:r>
              <a:rPr lang="zh-CN" altLang="en-US" dirty="0" smtClean="0">
                <a:latin typeface="Arial" panose="020B0604020202020204" pitchFamily="34" charset="0"/>
              </a:rPr>
              <a:t>博士答辩题目是创造力支持的三维造型技术。</a:t>
            </a:r>
            <a:endParaRPr lang="en-US" altLang="zh-CN" dirty="0" smtClean="0">
              <a:latin typeface="Arial" panose="020B0604020202020204" pitchFamily="34" charset="0"/>
            </a:endParaRPr>
          </a:p>
          <a:p>
            <a:r>
              <a:rPr lang="en-US" altLang="zh-CN" dirty="0" smtClean="0">
                <a:latin typeface="Arial" panose="020B0604020202020204" pitchFamily="34" charset="0"/>
              </a:rPr>
              <a:t>[end]</a:t>
            </a:r>
          </a:p>
        </p:txBody>
      </p:sp>
      <p:sp>
        <p:nvSpPr>
          <p:cNvPr id="53252"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4C85FB29-B398-43ED-A38F-580F037404C2}" type="slidenum">
              <a:rPr lang="en-US" altLang="zh-CN"/>
              <a:pPr eaLnBrk="1" hangingPunct="1"/>
              <a:t>1</a:t>
            </a:fld>
            <a:endParaRPr lang="en-US" altLang="zh-CN"/>
          </a:p>
        </p:txBody>
      </p:sp>
    </p:spTree>
    <p:extLst>
      <p:ext uri="{BB962C8B-B14F-4D97-AF65-F5344CB8AC3E}">
        <p14:creationId xmlns:p14="http://schemas.microsoft.com/office/powerpoint/2010/main" val="25018713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TextEdit="1"/>
          </p:cNvSpPr>
          <p:nvPr>
            <p:ph type="sldImg"/>
          </p:nvPr>
        </p:nvSpPr>
        <p:spPr>
          <a:ln/>
        </p:spPr>
      </p:sp>
      <p:sp>
        <p:nvSpPr>
          <p:cNvPr id="5529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这类工作最大的局限是不适合产生拓扑结构变异。</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如图所示一个组合模型的例子。左侧是源模型，它们都分割成机身、机翼、机尾、导弹等几部分。</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通过在不同模型上取得部件组成了右侧的结果模型。结果模型与源模型具有相同的拓扑结构。</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但是某些具有启发性及创新性的模型恰</a:t>
            </a:r>
            <a:r>
              <a:rPr lang="zh-CN" altLang="en-US" sz="1200" i="0" kern="1200" baseline="0" dirty="0" smtClean="0">
                <a:solidFill>
                  <a:schemeClr val="tx1"/>
                </a:solidFill>
                <a:effectLst/>
                <a:latin typeface="Arial" charset="0"/>
                <a:ea typeface="宋体" pitchFamily="2" charset="-122"/>
                <a:cs typeface="+mn-cs"/>
              </a:rPr>
              <a:t>好是具有各式各样的拓扑结构。</a:t>
            </a:r>
            <a:endParaRPr lang="en-US" altLang="zh-CN" sz="1200" i="0" kern="1200" baseline="0" dirty="0" smtClean="0">
              <a:solidFill>
                <a:schemeClr val="tx1"/>
              </a:solidFill>
              <a:effectLst/>
              <a:latin typeface="Arial" charset="0"/>
              <a:ea typeface="宋体" pitchFamily="2" charset="-122"/>
              <a:cs typeface="+mn-cs"/>
            </a:endParaRPr>
          </a:p>
          <a:p>
            <a:r>
              <a:rPr lang="en-US" altLang="zh-CN" sz="1200" i="0" kern="1200" dirty="0" smtClean="0">
                <a:solidFill>
                  <a:schemeClr val="tx1"/>
                </a:solidFill>
                <a:effectLst/>
                <a:latin typeface="Arial" charset="0"/>
                <a:ea typeface="宋体" pitchFamily="2" charset="-122"/>
                <a:cs typeface="+mn-cs"/>
              </a:rPr>
              <a:t>[end]</a:t>
            </a: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endParaRPr lang="zh-CN" altLang="en-US" dirty="0" smtClean="0">
              <a:latin typeface="Arial" panose="020B0604020202020204" pitchFamily="34" charset="0"/>
            </a:endParaRPr>
          </a:p>
        </p:txBody>
      </p:sp>
      <p:sp>
        <p:nvSpPr>
          <p:cNvPr id="5530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E7091F0-41E7-407A-BC24-EEC94C7E1E48}" type="slidenum">
              <a:rPr lang="en-US" altLang="zh-CN"/>
              <a:pPr eaLnBrk="1" hangingPunct="1"/>
              <a:t>10</a:t>
            </a:fld>
            <a:endParaRPr lang="en-US" altLang="zh-CN"/>
          </a:p>
        </p:txBody>
      </p:sp>
    </p:spTree>
    <p:extLst>
      <p:ext uri="{BB962C8B-B14F-4D97-AF65-F5344CB8AC3E}">
        <p14:creationId xmlns:p14="http://schemas.microsoft.com/office/powerpoint/2010/main" val="4273013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TextEdit="1"/>
          </p:cNvSpPr>
          <p:nvPr>
            <p:ph type="sldImg"/>
          </p:nvPr>
        </p:nvSpPr>
        <p:spPr>
          <a:ln/>
        </p:spPr>
      </p:sp>
      <p:sp>
        <p:nvSpPr>
          <p:cNvPr id="5529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在计算机动画中，造型仅是第一步，接下来还要编辑动画甚至三维打印制造实物。</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编辑动画之前需要蒙皮。三维打印之前需要经过很多分析与处理，比如，平衡性分析，关节优化等。</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然而，现有的创造力支持的造型技术往往局限于造型。</a:t>
            </a:r>
            <a:endParaRPr lang="en-US" altLang="zh-CN" sz="1200" i="0" kern="1200" dirty="0" smtClean="0">
              <a:solidFill>
                <a:schemeClr val="tx1"/>
              </a:solidFill>
              <a:effectLst/>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i="0" kern="1200" dirty="0" smtClean="0">
                <a:solidFill>
                  <a:schemeClr val="tx1"/>
                </a:solidFill>
                <a:effectLst/>
                <a:latin typeface="Arial" charset="0"/>
                <a:ea typeface="宋体" pitchFamily="2" charset="-122"/>
                <a:cs typeface="+mn-cs"/>
              </a:rPr>
              <a:t>简单地将蒙皮与面向三维打印的模型处理做为造型的后续处理步骤，组合现有技术，使用户在不同模块间频繁变换，降低效率。</a:t>
            </a:r>
            <a:endParaRPr lang="en-US" altLang="zh-CN" sz="1200" i="0" kern="1200" dirty="0" smtClean="0">
              <a:solidFill>
                <a:schemeClr val="tx1"/>
              </a:solidFill>
              <a:effectLst/>
              <a:latin typeface="Arial" charset="0"/>
              <a:ea typeface="宋体" pitchFamily="2" charset="-122"/>
              <a:cs typeface="+mn-cs"/>
            </a:endParaRPr>
          </a:p>
          <a:p>
            <a:endParaRPr lang="en-US" altLang="zh-CN" sz="1200" i="0" kern="1200" dirty="0" smtClean="0">
              <a:solidFill>
                <a:schemeClr val="tx1"/>
              </a:solidFill>
              <a:effectLst/>
              <a:latin typeface="Arial" charset="0"/>
              <a:ea typeface="宋体" pitchFamily="2" charset="-122"/>
              <a:cs typeface="+mn-cs"/>
            </a:endParaRPr>
          </a:p>
        </p:txBody>
      </p:sp>
      <p:sp>
        <p:nvSpPr>
          <p:cNvPr id="5530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E7091F0-41E7-407A-BC24-EEC94C7E1E48}" type="slidenum">
              <a:rPr lang="en-US" altLang="zh-CN"/>
              <a:pPr eaLnBrk="1" hangingPunct="1"/>
              <a:t>11</a:t>
            </a:fld>
            <a:endParaRPr lang="en-US" altLang="zh-CN"/>
          </a:p>
        </p:txBody>
      </p:sp>
    </p:spTree>
    <p:extLst>
      <p:ext uri="{BB962C8B-B14F-4D97-AF65-F5344CB8AC3E}">
        <p14:creationId xmlns:p14="http://schemas.microsoft.com/office/powerpoint/2010/main" val="9065482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TextEdit="1"/>
          </p:cNvSpPr>
          <p:nvPr>
            <p:ph type="sldImg"/>
          </p:nvPr>
        </p:nvSpPr>
        <p:spPr>
          <a:ln/>
        </p:spPr>
      </p:sp>
      <p:sp>
        <p:nvSpPr>
          <p:cNvPr id="5529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虽然，现有技术</a:t>
            </a:r>
            <a:r>
              <a:rPr lang="en-US" altLang="zh-CN" sz="1200" i="0" kern="1200" dirty="0" err="1" smtClean="0">
                <a:solidFill>
                  <a:schemeClr val="tx1"/>
                </a:solidFill>
                <a:effectLst/>
                <a:latin typeface="Arial" charset="0"/>
                <a:ea typeface="宋体" pitchFamily="2" charset="-122"/>
                <a:cs typeface="+mn-cs"/>
              </a:rPr>
              <a:t>RigMesh</a:t>
            </a:r>
            <a:r>
              <a:rPr lang="zh-CN" altLang="en-US" sz="1200" i="0" kern="1200" dirty="0" smtClean="0">
                <a:solidFill>
                  <a:schemeClr val="tx1"/>
                </a:solidFill>
                <a:effectLst/>
                <a:latin typeface="Arial" charset="0"/>
                <a:ea typeface="宋体" pitchFamily="2" charset="-122"/>
                <a:cs typeface="+mn-cs"/>
              </a:rPr>
              <a:t>将蒙皮与造型结合到统一的框架中，但在创造力支持的造型背景下，尚无相关工作。</a:t>
            </a:r>
            <a:br>
              <a:rPr lang="zh-CN" altLang="en-US" sz="1200" i="0" kern="1200" dirty="0" smtClean="0">
                <a:solidFill>
                  <a:schemeClr val="tx1"/>
                </a:solidFill>
                <a:effectLst/>
                <a:latin typeface="Arial" charset="0"/>
                <a:ea typeface="宋体" pitchFamily="2" charset="-122"/>
                <a:cs typeface="+mn-cs"/>
              </a:rPr>
            </a:br>
            <a:endParaRPr lang="zh-CN" altLang="en-US" dirty="0" smtClean="0">
              <a:latin typeface="Arial" panose="020B0604020202020204" pitchFamily="34" charset="0"/>
            </a:endParaRPr>
          </a:p>
        </p:txBody>
      </p:sp>
      <p:sp>
        <p:nvSpPr>
          <p:cNvPr id="5530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E7091F0-41E7-407A-BC24-EEC94C7E1E48}" type="slidenum">
              <a:rPr lang="en-US" altLang="zh-CN"/>
              <a:pPr eaLnBrk="1" hangingPunct="1"/>
              <a:t>12</a:t>
            </a:fld>
            <a:endParaRPr lang="en-US" altLang="zh-CN"/>
          </a:p>
        </p:txBody>
      </p:sp>
    </p:spTree>
    <p:extLst>
      <p:ext uri="{BB962C8B-B14F-4D97-AF65-F5344CB8AC3E}">
        <p14:creationId xmlns:p14="http://schemas.microsoft.com/office/powerpoint/2010/main" val="33317167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TextEdit="1"/>
          </p:cNvSpPr>
          <p:nvPr>
            <p:ph type="sldImg"/>
          </p:nvPr>
        </p:nvSpPr>
        <p:spPr>
          <a:ln/>
        </p:spPr>
      </p:sp>
      <p:sp>
        <p:nvSpPr>
          <p:cNvPr id="5529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i="0" kern="1200" dirty="0" smtClean="0">
                <a:solidFill>
                  <a:schemeClr val="tx1"/>
                </a:solidFill>
                <a:effectLst/>
                <a:latin typeface="Arial" charset="0"/>
                <a:ea typeface="宋体" pitchFamily="2" charset="-122"/>
                <a:cs typeface="+mn-cs"/>
              </a:rPr>
              <a:t>针对当前创造力支持的造型技术仅可使用预分割部件的局限，我们提出一种基于草图的按需部件提取技术，实现了个性化部件快速匹配与实时分割。</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针对当前创造力支持的造型技术不适合产生拓扑结构变异的局限，我们提出生物语法，实现了由常规生物模型造型具有变异拓扑结构的生物模型的功能。</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针对当前创造力支持的造型技术仅适合造型静止</a:t>
            </a:r>
            <a:r>
              <a:rPr lang="zh-CN" altLang="en-US" sz="1200" i="0" kern="1200" baseline="0" dirty="0" smtClean="0">
                <a:solidFill>
                  <a:schemeClr val="tx1"/>
                </a:solidFill>
                <a:effectLst/>
                <a:latin typeface="Arial" charset="0"/>
                <a:ea typeface="宋体" pitchFamily="2" charset="-122"/>
                <a:cs typeface="+mn-cs"/>
              </a:rPr>
              <a:t>模型的局限，我们</a:t>
            </a:r>
            <a:r>
              <a:rPr lang="zh-CN" altLang="en-US" sz="1200" i="0" kern="1200" dirty="0" smtClean="0">
                <a:solidFill>
                  <a:schemeClr val="tx1"/>
                </a:solidFill>
                <a:effectLst/>
                <a:latin typeface="Arial" charset="0"/>
                <a:ea typeface="宋体" pitchFamily="2" charset="-122"/>
                <a:cs typeface="+mn-cs"/>
              </a:rPr>
              <a:t>提出一个统一的框架，将造型、蒙皮与面向三维打印模型分析三者无缝结合到一起。</a:t>
            </a:r>
            <a:endParaRPr lang="zh-CN" altLang="en-US" dirty="0" smtClean="0">
              <a:latin typeface="Arial" panose="020B0604020202020204" pitchFamily="34" charset="0"/>
            </a:endParaRPr>
          </a:p>
        </p:txBody>
      </p:sp>
      <p:sp>
        <p:nvSpPr>
          <p:cNvPr id="5530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E7091F0-41E7-407A-BC24-EEC94C7E1E48}" type="slidenum">
              <a:rPr lang="en-US" altLang="zh-CN"/>
              <a:pPr eaLnBrk="1" hangingPunct="1"/>
              <a:t>13</a:t>
            </a:fld>
            <a:endParaRPr lang="en-US" altLang="zh-CN"/>
          </a:p>
        </p:txBody>
      </p:sp>
    </p:spTree>
    <p:extLst>
      <p:ext uri="{BB962C8B-B14F-4D97-AF65-F5344CB8AC3E}">
        <p14:creationId xmlns:p14="http://schemas.microsoft.com/office/powerpoint/2010/main" val="27734157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1"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solidFill>
                  <a:srgbClr val="FF0000"/>
                </a:solidFill>
              </a:rPr>
              <a:t>首先，介绍第一部分研究工作“基于草图的按需要部件提取”。</a:t>
            </a:r>
            <a:endParaRPr lang="en-US" altLang="zh-CN" dirty="0" smtClean="0">
              <a:solidFill>
                <a:srgbClr val="FF0000"/>
              </a:solidFill>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14</a:t>
            </a:fld>
            <a:endParaRPr lang="en-US" altLang="zh-CN"/>
          </a:p>
        </p:txBody>
      </p:sp>
    </p:spTree>
    <p:extLst>
      <p:ext uri="{BB962C8B-B14F-4D97-AF65-F5344CB8AC3E}">
        <p14:creationId xmlns:p14="http://schemas.microsoft.com/office/powerpoint/2010/main" val="20353117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dirty="0" smtClean="0"/>
              <a:t>草图是一种直观的三维建模方式。如图所示，用户输入草图描述期望模型的轮廓。系统将轮廓包围的区域隆起，得到三维模型。</a:t>
            </a: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dirty="0" smtClean="0"/>
              <a:t>但是，大多数人的草图绘制技术不太好。所以，草图式建模技术需要将粗糙的轮廓线映射成具有丰富几何细节的模型。</a:t>
            </a:r>
            <a:endParaRPr lang="en-US" altLang="zh-CN" sz="1200" dirty="0" smtClean="0"/>
          </a:p>
          <a:p>
            <a:r>
              <a:rPr lang="en-US" altLang="zh-CN" sz="1200" dirty="0" smtClean="0">
                <a:latin typeface="Arial" panose="020B0604020202020204" pitchFamily="34" charset="0"/>
              </a:rPr>
              <a:t>[end]</a:t>
            </a: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15</a:t>
            </a:fld>
            <a:endParaRPr lang="en-US" altLang="zh-CN"/>
          </a:p>
        </p:txBody>
      </p:sp>
    </p:spTree>
    <p:extLst>
      <p:ext uri="{BB962C8B-B14F-4D97-AF65-F5344CB8AC3E}">
        <p14:creationId xmlns:p14="http://schemas.microsoft.com/office/powerpoint/2010/main" val="3537499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dirty="0" smtClean="0"/>
              <a:t>这个问题可以通过数据驱动的方法求解：利用草图到三维模型数据库内搜索匹配的部件（图内红色部件）。</a:t>
            </a: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dirty="0" smtClean="0"/>
              <a:t>这些匹配的部件可以分割下来，组合至当前模型。</a:t>
            </a:r>
            <a:endParaRPr lang="en-US" altLang="zh-CN" sz="1200" dirty="0" smtClean="0"/>
          </a:p>
          <a:p>
            <a:r>
              <a:rPr lang="en-US" altLang="zh-CN" dirty="0" smtClean="0">
                <a:latin typeface="Arial" panose="020B0604020202020204" pitchFamily="34" charset="0"/>
              </a:rPr>
              <a:t>[end]</a:t>
            </a:r>
          </a:p>
          <a:p>
            <a:endParaRPr lang="en-US" altLang="zh-CN" dirty="0" smtClean="0">
              <a:latin typeface="Arial" panose="020B0604020202020204" pitchFamily="34" charset="0"/>
            </a:endParaRPr>
          </a:p>
          <a:p>
            <a:endParaRPr lang="en-US" altLang="zh-CN" dirty="0" smtClean="0">
              <a:latin typeface="Arial" panose="020B0604020202020204" pitchFamily="34" charset="0"/>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16</a:t>
            </a:fld>
            <a:endParaRPr lang="en-US" altLang="zh-CN"/>
          </a:p>
        </p:txBody>
      </p:sp>
    </p:spTree>
    <p:extLst>
      <p:ext uri="{BB962C8B-B14F-4D97-AF65-F5344CB8AC3E}">
        <p14:creationId xmlns:p14="http://schemas.microsoft.com/office/powerpoint/2010/main" val="9988490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dirty="0" smtClean="0"/>
              <a:t>将草图与三维模型数据库做匹配，这是一个非常困难的局部匹配问题。</a:t>
            </a: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[end]</a:t>
            </a:r>
            <a:endParaRPr lang="zh-CN" altLang="en-US" sz="1200" dirty="0" smtClean="0"/>
          </a:p>
          <a:p>
            <a:endParaRPr lang="en-US" altLang="zh-CN" dirty="0" smtClean="0">
              <a:latin typeface="Arial" panose="020B0604020202020204" pitchFamily="34" charset="0"/>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17</a:t>
            </a:fld>
            <a:endParaRPr lang="en-US" altLang="zh-CN"/>
          </a:p>
        </p:txBody>
      </p:sp>
    </p:spTree>
    <p:extLst>
      <p:ext uri="{BB962C8B-B14F-4D97-AF65-F5344CB8AC3E}">
        <p14:creationId xmlns:p14="http://schemas.microsoft.com/office/powerpoint/2010/main" val="538429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2400" dirty="0" smtClean="0"/>
              <a:t>现有的大多数基于草图的部件搜索技术依赖一个预分割的模型数据库。</a:t>
            </a:r>
            <a:endParaRPr lang="en-US" altLang="zh-CN" sz="24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2400" dirty="0" smtClean="0"/>
              <a:t>如图所示，在预处理阶段，将数据库模型按语义做预分割。在部件搜索阶段，将草图与各部件分别匹配。</a:t>
            </a:r>
            <a:endParaRPr lang="en-US" altLang="zh-CN" sz="24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2400" dirty="0" smtClean="0"/>
              <a:t>这种研究思路将问题转换成“草图</a:t>
            </a:r>
            <a:r>
              <a:rPr lang="en-US" altLang="zh-CN" sz="2400" dirty="0" smtClean="0"/>
              <a:t>-</a:t>
            </a:r>
            <a:r>
              <a:rPr lang="zh-CN" altLang="en-US" sz="2400" dirty="0" smtClean="0"/>
              <a:t>三维模型”的全局匹配问题，而不是局部匹配。</a:t>
            </a:r>
            <a:endParaRPr lang="en-US" altLang="zh-CN" sz="2400" dirty="0" smtClean="0"/>
          </a:p>
          <a:p>
            <a:r>
              <a:rPr lang="en-US" altLang="zh-CN" baseline="0" dirty="0" smtClean="0">
                <a:latin typeface="Arial" panose="020B0604020202020204" pitchFamily="34" charset="0"/>
              </a:rPr>
              <a:t>[end]</a:t>
            </a: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18</a:t>
            </a:fld>
            <a:endParaRPr lang="en-US" altLang="zh-CN"/>
          </a:p>
        </p:txBody>
      </p:sp>
    </p:spTree>
    <p:extLst>
      <p:ext uri="{BB962C8B-B14F-4D97-AF65-F5344CB8AC3E}">
        <p14:creationId xmlns:p14="http://schemas.microsoft.com/office/powerpoint/2010/main" val="3881248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baseline="0" dirty="0" smtClean="0">
                <a:latin typeface="Arial" panose="020B0604020202020204" pitchFamily="34" charset="0"/>
              </a:rPr>
              <a:t>在这篇文章中，我们提出一种新的基于草图的个性化部件提取技术。</a:t>
            </a:r>
            <a:endParaRPr lang="en-US" altLang="zh-CN" baseline="0" dirty="0" smtClean="0">
              <a:latin typeface="Arial" panose="020B0604020202020204" pitchFamily="34" charset="0"/>
            </a:endParaRPr>
          </a:p>
          <a:p>
            <a:r>
              <a:rPr lang="zh-CN" altLang="en-US" baseline="0" dirty="0" smtClean="0">
                <a:latin typeface="Arial" panose="020B0604020202020204" pitchFamily="34" charset="0"/>
              </a:rPr>
              <a:t>我们技术的最大特点是：不需要预分割的模型数据库；我们实时地搜索三维模型数据库，按需提供部件。</a:t>
            </a:r>
            <a:endParaRPr lang="en-US" altLang="zh-CN" baseline="0" dirty="0" smtClean="0">
              <a:latin typeface="Arial" panose="020B0604020202020204" pitchFamily="34" charset="0"/>
            </a:endParaRPr>
          </a:p>
          <a:p>
            <a:r>
              <a:rPr lang="en-US" altLang="zh-CN" baseline="0" dirty="0" smtClean="0">
                <a:latin typeface="Arial" panose="020B0604020202020204" pitchFamily="34" charset="0"/>
              </a:rPr>
              <a:t>[end]</a:t>
            </a: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19</a:t>
            </a:fld>
            <a:endParaRPr lang="en-US" altLang="zh-CN"/>
          </a:p>
        </p:txBody>
      </p:sp>
    </p:spTree>
    <p:extLst>
      <p:ext uri="{BB962C8B-B14F-4D97-AF65-F5344CB8AC3E}">
        <p14:creationId xmlns:p14="http://schemas.microsoft.com/office/powerpoint/2010/main" val="14090737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今天的汇报内容分为三部分：</a:t>
            </a:r>
            <a:endParaRPr lang="en-US" altLang="zh-CN" dirty="0" smtClean="0">
              <a:latin typeface="Arial" panose="020B0604020202020204" pitchFamily="34" charset="0"/>
            </a:endParaRPr>
          </a:p>
          <a:p>
            <a:r>
              <a:rPr lang="zh-CN" altLang="en-US" dirty="0" smtClean="0">
                <a:latin typeface="Arial" panose="020B0604020202020204" pitchFamily="34" charset="0"/>
              </a:rPr>
              <a:t>首先，介绍研究背景及现状。这部分，首先，我从实际应用与理论研究角度引出创造力支持的三维造型这个研究问题；然后，通过评述相关工作引出本文研究内容。</a:t>
            </a:r>
            <a:endParaRPr lang="en-US" altLang="zh-CN" dirty="0" smtClean="0">
              <a:latin typeface="Arial" panose="020B0604020202020204" pitchFamily="34" charset="0"/>
            </a:endParaRPr>
          </a:p>
          <a:p>
            <a:r>
              <a:rPr lang="zh-CN" altLang="en-US" dirty="0" smtClean="0">
                <a:latin typeface="Arial" panose="020B0604020202020204" pitchFamily="34" charset="0"/>
              </a:rPr>
              <a:t>接着，逐次详细介绍本文研究内容。</a:t>
            </a:r>
            <a:endParaRPr lang="en-US" altLang="zh-CN" dirty="0" smtClean="0">
              <a:latin typeface="Arial" panose="020B0604020202020204" pitchFamily="34" charset="0"/>
            </a:endParaRPr>
          </a:p>
          <a:p>
            <a:r>
              <a:rPr lang="zh-CN" altLang="en-US" dirty="0" smtClean="0">
                <a:latin typeface="Arial" panose="020B0604020202020204" pitchFamily="34" charset="0"/>
              </a:rPr>
              <a:t>最后，总结全文并展望未来的研究工作。</a:t>
            </a:r>
            <a:endParaRPr lang="en-US" altLang="zh-CN" dirty="0" smtClean="0">
              <a:latin typeface="Arial" panose="020B0604020202020204" pitchFamily="34" charset="0"/>
            </a:endParaRPr>
          </a:p>
          <a:p>
            <a:endParaRPr lang="en-US" altLang="zh-CN" dirty="0" smtClean="0">
              <a:latin typeface="Arial" panose="020B0604020202020204" pitchFamily="34" charset="0"/>
            </a:endParaRPr>
          </a:p>
          <a:p>
            <a:r>
              <a:rPr lang="zh-CN" altLang="en-US" dirty="0" smtClean="0">
                <a:latin typeface="Arial" panose="020B0604020202020204" pitchFamily="34" charset="0"/>
              </a:rPr>
              <a:t>接下来，我们从研究背景与现状开始本次报告。</a:t>
            </a:r>
            <a:endParaRPr lang="en-US" altLang="zh-CN" dirty="0" smtClean="0">
              <a:latin typeface="Arial" panose="020B0604020202020204" pitchFamily="34" charset="0"/>
            </a:endParaRPr>
          </a:p>
          <a:p>
            <a:r>
              <a:rPr lang="en-US" altLang="zh-CN" dirty="0" smtClean="0">
                <a:latin typeface="Arial" panose="020B0604020202020204" pitchFamily="34" charset="0"/>
              </a:rPr>
              <a:t>[end]</a:t>
            </a:r>
            <a:endParaRPr lang="zh-CN" altLang="en-US" dirty="0" smtClean="0">
              <a:latin typeface="Arial" panose="020B0604020202020204" pitchFamily="34" charset="0"/>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2</a:t>
            </a:fld>
            <a:endParaRPr lang="en-US" altLang="zh-CN"/>
          </a:p>
        </p:txBody>
      </p:sp>
    </p:spTree>
    <p:extLst>
      <p:ext uri="{BB962C8B-B14F-4D97-AF65-F5344CB8AC3E}">
        <p14:creationId xmlns:p14="http://schemas.microsoft.com/office/powerpoint/2010/main" val="31306871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i="0" kern="1200" dirty="0" smtClean="0">
                <a:solidFill>
                  <a:schemeClr val="tx1"/>
                </a:solidFill>
                <a:effectLst/>
                <a:latin typeface="Arial" charset="0"/>
                <a:ea typeface="宋体" pitchFamily="2" charset="-122"/>
                <a:cs typeface="+mn-cs"/>
              </a:rPr>
              <a:t>Designing an algorithm presents hard technical challenges.</a:t>
            </a:r>
            <a:br>
              <a:rPr lang="en-US" altLang="zh-CN" sz="1200" i="0" kern="1200" dirty="0" smtClean="0">
                <a:solidFill>
                  <a:schemeClr val="tx1"/>
                </a:solidFill>
                <a:effectLst/>
                <a:latin typeface="Arial" charset="0"/>
                <a:ea typeface="宋体" pitchFamily="2" charset="-122"/>
                <a:cs typeface="+mn-cs"/>
              </a:rPr>
            </a:b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Since a pre-segmented (or pre-labeled) database is not available to us, </a:t>
            </a: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we must simultaneously</a:t>
            </a:r>
            <a:r>
              <a:rPr lang="en-US" altLang="zh-CN" sz="1200" b="0" i="0" kern="1200" dirty="0" smtClean="0">
                <a:solidFill>
                  <a:schemeClr val="tx1"/>
                </a:solidFill>
                <a:effectLst/>
                <a:latin typeface="Arial" charset="0"/>
                <a:ea typeface="宋体" pitchFamily="2" charset="-122"/>
                <a:cs typeface="+mn-cs"/>
              </a:rPr>
              <a:t>[,</a:t>
            </a:r>
            <a:r>
              <a:rPr lang="en-US" altLang="zh-CN" sz="1200" b="0" i="0" kern="1200" dirty="0" err="1" smtClean="0">
                <a:solidFill>
                  <a:schemeClr val="tx1"/>
                </a:solidFill>
                <a:effectLst/>
                <a:latin typeface="Arial" charset="0"/>
                <a:ea typeface="宋体" pitchFamily="2" charset="-122"/>
                <a:cs typeface="+mn-cs"/>
              </a:rPr>
              <a:t>sɪml'teɪnɪəslɪ</a:t>
            </a:r>
            <a:r>
              <a:rPr lang="en-US" altLang="zh-CN" sz="1200" b="0" i="0" kern="1200" dirty="0" smtClean="0">
                <a:solidFill>
                  <a:schemeClr val="tx1"/>
                </a:solidFill>
                <a:effectLst/>
                <a:latin typeface="Arial" charset="0"/>
                <a:ea typeface="宋体" pitchFamily="2" charset="-122"/>
                <a:cs typeface="+mn-cs"/>
              </a:rPr>
              <a:t>]</a:t>
            </a:r>
            <a:r>
              <a:rPr lang="en-US" altLang="zh-CN" sz="1200" dirty="0" smtClean="0"/>
              <a:t> identify and extract matched parts, resulting in a potentially infinite search space. </a:t>
            </a: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To prune this search space to a manageable size, </a:t>
            </a: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we design a strategy to carefully balance between returning all possible matches, and providing an overly narrow set of matches.</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Further, the matching scheme must be fast enough so that appropriate candidate parts can be sought interactively. </a:t>
            </a: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To address this challenge, we take a projective approach and turn the 3D partial matching problem into a 2D contour-based one. </a:t>
            </a: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[end]</a:t>
            </a:r>
          </a:p>
          <a:p>
            <a:endParaRPr lang="en-US" altLang="zh-CN" sz="1200" i="0" kern="1200" dirty="0" smtClean="0">
              <a:solidFill>
                <a:schemeClr val="tx1"/>
              </a:solidFill>
              <a:effectLst/>
              <a:latin typeface="Arial" charset="0"/>
              <a:ea typeface="宋体" pitchFamily="2" charset="-122"/>
              <a:cs typeface="+mn-cs"/>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20</a:t>
            </a:fld>
            <a:endParaRPr lang="en-US" altLang="zh-CN"/>
          </a:p>
        </p:txBody>
      </p:sp>
    </p:spTree>
    <p:extLst>
      <p:ext uri="{BB962C8B-B14F-4D97-AF65-F5344CB8AC3E}">
        <p14:creationId xmlns:p14="http://schemas.microsoft.com/office/powerpoint/2010/main" val="10507938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我们的工作有两个技术贡献：</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第一个贡献：一种快速的，基于草图的，局部分三维模型匹配方法。该方法将草图与三维模型在多视角下的投影相匹配。</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三维模型的投影通过一种随机混合</a:t>
            </a:r>
            <a:r>
              <a:rPr lang="en-US" altLang="zh-CN" sz="1200" i="0" kern="1200" dirty="0" err="1" smtClean="0">
                <a:solidFill>
                  <a:schemeClr val="tx1"/>
                </a:solidFill>
                <a:effectLst/>
                <a:latin typeface="Arial" charset="0"/>
                <a:ea typeface="宋体" pitchFamily="2" charset="-122"/>
                <a:cs typeface="+mn-cs"/>
              </a:rPr>
              <a:t>kNN</a:t>
            </a:r>
            <a:r>
              <a:rPr lang="zh-CN" altLang="en-US" sz="1200" i="0" kern="1200" dirty="0" smtClean="0">
                <a:solidFill>
                  <a:schemeClr val="tx1"/>
                </a:solidFill>
                <a:effectLst/>
                <a:latin typeface="Arial" charset="0"/>
                <a:ea typeface="宋体" pitchFamily="2" charset="-122"/>
                <a:cs typeface="+mn-cs"/>
              </a:rPr>
              <a:t>图组织在一起，实现匹配投影的快速</a:t>
            </a:r>
            <a:r>
              <a:rPr lang="zh-CN" altLang="en-US" sz="1200" i="0" kern="1200" baseline="0" dirty="0" smtClean="0">
                <a:solidFill>
                  <a:schemeClr val="tx1"/>
                </a:solidFill>
                <a:effectLst/>
                <a:latin typeface="Arial" charset="0"/>
                <a:ea typeface="宋体" pitchFamily="2" charset="-122"/>
                <a:cs typeface="+mn-cs"/>
              </a:rPr>
              <a:t>搜索。</a:t>
            </a:r>
            <a:endParaRPr lang="en-US" altLang="zh-CN" sz="1200" i="0" kern="1200" baseline="0" dirty="0" smtClean="0">
              <a:solidFill>
                <a:schemeClr val="tx1"/>
              </a:solidFill>
              <a:effectLst/>
              <a:latin typeface="Arial" charset="0"/>
              <a:ea typeface="宋体" pitchFamily="2" charset="-122"/>
              <a:cs typeface="+mn-cs"/>
            </a:endParaRPr>
          </a:p>
          <a:p>
            <a:r>
              <a:rPr lang="zh-CN" altLang="en-US" sz="1200" i="0" kern="1200" baseline="0" dirty="0" smtClean="0">
                <a:solidFill>
                  <a:schemeClr val="tx1"/>
                </a:solidFill>
                <a:effectLst/>
                <a:latin typeface="Arial" charset="0"/>
                <a:ea typeface="宋体" pitchFamily="2" charset="-122"/>
                <a:cs typeface="+mn-cs"/>
              </a:rPr>
              <a:t>第二个贡献：一种新的基于三维模型超面片图的个性化模型分割技术。</a:t>
            </a:r>
            <a:endParaRPr lang="en-US" altLang="zh-CN" sz="1200" i="0" kern="1200" baseline="0" dirty="0" smtClean="0">
              <a:solidFill>
                <a:schemeClr val="tx1"/>
              </a:solidFill>
              <a:effectLst/>
              <a:latin typeface="Arial" charset="0"/>
              <a:ea typeface="宋体" pitchFamily="2" charset="-122"/>
              <a:cs typeface="+mn-cs"/>
            </a:endParaRPr>
          </a:p>
          <a:p>
            <a:r>
              <a:rPr lang="zh-CN" altLang="en-US" sz="1200" i="0" kern="1200" baseline="0" dirty="0" smtClean="0">
                <a:solidFill>
                  <a:schemeClr val="tx1"/>
                </a:solidFill>
                <a:effectLst/>
                <a:latin typeface="Arial" charset="0"/>
                <a:ea typeface="宋体" pitchFamily="2" charset="-122"/>
                <a:cs typeface="+mn-cs"/>
              </a:rPr>
              <a:t>该技术从匹配模型上快速地提取出与用户草图相匹配的部件。</a:t>
            </a:r>
            <a:endParaRPr lang="en-US" altLang="zh-CN" sz="1200" i="0" kern="1200" dirty="0" smtClean="0">
              <a:solidFill>
                <a:schemeClr val="tx1"/>
              </a:solidFill>
              <a:effectLst/>
              <a:latin typeface="Arial" charset="0"/>
              <a:ea typeface="宋体" pitchFamily="2" charset="-122"/>
              <a:cs typeface="+mn-cs"/>
            </a:endParaRPr>
          </a:p>
          <a:p>
            <a:r>
              <a:rPr lang="en-US" altLang="zh-CN" sz="1200" i="0" kern="1200" dirty="0" smtClean="0">
                <a:solidFill>
                  <a:schemeClr val="tx1"/>
                </a:solidFill>
                <a:effectLst/>
                <a:latin typeface="Arial" charset="0"/>
                <a:ea typeface="宋体" pitchFamily="2" charset="-122"/>
                <a:cs typeface="+mn-cs"/>
              </a:rPr>
              <a:t>[end]</a:t>
            </a:r>
            <a:br>
              <a:rPr lang="en-US" altLang="zh-CN" sz="1200" i="0" kern="1200" dirty="0" smtClean="0">
                <a:solidFill>
                  <a:schemeClr val="tx1"/>
                </a:solidFill>
                <a:effectLst/>
                <a:latin typeface="Arial" charset="0"/>
                <a:ea typeface="宋体" pitchFamily="2" charset="-122"/>
                <a:cs typeface="+mn-cs"/>
              </a:rPr>
            </a:br>
            <a:endParaRPr lang="en-US" altLang="zh-CN" sz="1200" i="0" kern="1200" dirty="0" smtClean="0">
              <a:solidFill>
                <a:schemeClr val="tx1"/>
              </a:solidFill>
              <a:effectLst/>
              <a:latin typeface="Arial" charset="0"/>
              <a:ea typeface="宋体" pitchFamily="2" charset="-122"/>
              <a:cs typeface="+mn-cs"/>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21</a:t>
            </a:fld>
            <a:endParaRPr lang="en-US" altLang="zh-CN"/>
          </a:p>
        </p:txBody>
      </p:sp>
    </p:spTree>
    <p:extLst>
      <p:ext uri="{BB962C8B-B14F-4D97-AF65-F5344CB8AC3E}">
        <p14:creationId xmlns:p14="http://schemas.microsoft.com/office/powerpoint/2010/main" val="34543286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a:buNone/>
            </a:pPr>
            <a:r>
              <a:rPr lang="en-US" altLang="zh-CN" dirty="0" smtClean="0">
                <a:latin typeface="Arial" panose="020B0604020202020204" pitchFamily="34" charset="0"/>
              </a:rPr>
              <a:t>This</a:t>
            </a:r>
            <a:r>
              <a:rPr lang="en-US" altLang="zh-CN" baseline="0" dirty="0" smtClean="0">
                <a:latin typeface="Arial" panose="020B0604020202020204" pitchFamily="34" charset="0"/>
              </a:rPr>
              <a:t> figure shows the pipeline of our work.</a:t>
            </a:r>
          </a:p>
          <a:p>
            <a:pPr marL="0" indent="0">
              <a:buNone/>
            </a:pPr>
            <a:endParaRPr lang="en-US" altLang="zh-CN" baseline="0" dirty="0" smtClean="0">
              <a:latin typeface="Arial" panose="020B0604020202020204" pitchFamily="34" charset="0"/>
            </a:endParaRPr>
          </a:p>
          <a:p>
            <a:pPr marL="0" indent="0">
              <a:buNone/>
            </a:pPr>
            <a:r>
              <a:rPr lang="en-US" altLang="zh-CN" baseline="0" dirty="0" smtClean="0">
                <a:latin typeface="Arial" panose="020B0604020202020204" pitchFamily="34" charset="0"/>
              </a:rPr>
              <a:t>In the offline phase, we </a:t>
            </a:r>
            <a:r>
              <a:rPr lang="en-US" altLang="zh-CN" sz="1200" i="0" kern="1200" dirty="0" smtClean="0">
                <a:solidFill>
                  <a:schemeClr val="tx1"/>
                </a:solidFill>
                <a:effectLst/>
                <a:latin typeface="Arial" charset="0"/>
                <a:ea typeface="宋体" pitchFamily="2" charset="-122"/>
                <a:cs typeface="+mn-cs"/>
              </a:rPr>
              <a:t>extract </a:t>
            </a:r>
            <a:r>
              <a:rPr lang="en-US" altLang="zh-CN" sz="1200" i="1" kern="1200" dirty="0" smtClean="0">
                <a:solidFill>
                  <a:schemeClr val="tx1"/>
                </a:solidFill>
                <a:effectLst/>
                <a:latin typeface="Arial" charset="0"/>
                <a:ea typeface="宋体" pitchFamily="2" charset="-122"/>
                <a:cs typeface="+mn-cs"/>
              </a:rPr>
              <a:t>boundary contours </a:t>
            </a:r>
            <a:r>
              <a:rPr lang="en-US" altLang="zh-CN" sz="1200" i="1" kern="1200" baseline="0" dirty="0" smtClean="0">
                <a:solidFill>
                  <a:schemeClr val="tx1"/>
                </a:solidFill>
                <a:effectLst/>
                <a:latin typeface="Arial" charset="0"/>
                <a:ea typeface="宋体" pitchFamily="2" charset="-122"/>
                <a:cs typeface="+mn-cs"/>
              </a:rPr>
              <a:t> </a:t>
            </a:r>
            <a:r>
              <a:rPr lang="en-US" altLang="zh-CN" sz="1200" i="0" kern="1200" dirty="0" smtClean="0">
                <a:solidFill>
                  <a:schemeClr val="tx1"/>
                </a:solidFill>
                <a:effectLst/>
                <a:latin typeface="Arial" charset="0"/>
                <a:ea typeface="宋体" pitchFamily="2" charset="-122"/>
                <a:cs typeface="+mn-cs"/>
              </a:rPr>
              <a:t>for each database</a:t>
            </a:r>
            <a:r>
              <a:rPr lang="en-US" altLang="zh-CN" sz="1200" i="0" kern="1200" baseline="0" dirty="0" smtClean="0">
                <a:solidFill>
                  <a:schemeClr val="tx1"/>
                </a:solidFill>
                <a:effectLst/>
                <a:latin typeface="Arial" charset="0"/>
                <a:ea typeface="宋体" pitchFamily="2" charset="-122"/>
                <a:cs typeface="+mn-cs"/>
              </a:rPr>
              <a:t> shape </a:t>
            </a:r>
            <a:r>
              <a:rPr lang="en-US" altLang="zh-CN" sz="1200" i="0" kern="1200" dirty="0" smtClean="0">
                <a:solidFill>
                  <a:schemeClr val="tx1"/>
                </a:solidFill>
                <a:effectLst/>
                <a:latin typeface="Arial" charset="0"/>
                <a:ea typeface="宋体" pitchFamily="2" charset="-122"/>
                <a:cs typeface="+mn-cs"/>
              </a:rPr>
              <a:t>from different camera views (as illustrated</a:t>
            </a:r>
            <a:r>
              <a:rPr lang="en-US" altLang="zh-CN" sz="1200" i="0" kern="1200" baseline="0" dirty="0" smtClean="0">
                <a:solidFill>
                  <a:schemeClr val="tx1"/>
                </a:solidFill>
                <a:effectLst/>
                <a:latin typeface="Arial" charset="0"/>
                <a:ea typeface="宋体" pitchFamily="2" charset="-122"/>
                <a:cs typeface="+mn-cs"/>
              </a:rPr>
              <a:t> in (b)).</a:t>
            </a:r>
            <a:r>
              <a:rPr lang="en-US" altLang="zh-CN" sz="1200" i="0" kern="1200" dirty="0" smtClean="0">
                <a:solidFill>
                  <a:schemeClr val="tx1"/>
                </a:solidFill>
                <a:effectLst/>
                <a:latin typeface="Arial" charset="0"/>
                <a:ea typeface="宋体" pitchFamily="2" charset="-122"/>
                <a:cs typeface="+mn-cs"/>
              </a:rPr>
              <a:t/>
            </a:r>
            <a:br>
              <a:rPr lang="en-US" altLang="zh-CN" sz="1200" i="0" kern="1200" dirty="0" smtClean="0">
                <a:solidFill>
                  <a:schemeClr val="tx1"/>
                </a:solidFill>
                <a:effectLst/>
                <a:latin typeface="Arial" charset="0"/>
                <a:ea typeface="宋体" pitchFamily="2" charset="-122"/>
                <a:cs typeface="+mn-cs"/>
              </a:rPr>
            </a:br>
            <a:r>
              <a:rPr lang="en-US" altLang="zh-CN" baseline="0" dirty="0" smtClean="0">
                <a:latin typeface="Arial" panose="020B0604020202020204" pitchFamily="34" charset="0"/>
              </a:rPr>
              <a:t>The shape contours are then organized into the randomized compound k-nearest neighbors graph.</a:t>
            </a:r>
          </a:p>
          <a:p>
            <a:pPr marL="0" indent="0">
              <a:buNone/>
            </a:pPr>
            <a:r>
              <a:rPr lang="en-US" altLang="zh-CN" baseline="0" dirty="0" smtClean="0">
                <a:latin typeface="Arial" panose="020B0604020202020204" pitchFamily="34" charset="0"/>
              </a:rPr>
              <a:t>This is shown in the figure (d).</a:t>
            </a:r>
          </a:p>
          <a:p>
            <a:pPr marL="0" indent="0">
              <a:buNone/>
            </a:pPr>
            <a:endParaRPr lang="en-US" altLang="zh-CN" baseline="0" dirty="0" smtClean="0">
              <a:latin typeface="Arial" panose="020B0604020202020204" pitchFamily="34" charset="0"/>
            </a:endParaRPr>
          </a:p>
          <a:p>
            <a:pPr marL="0" indent="0">
              <a:buNone/>
            </a:pPr>
            <a:r>
              <a:rPr lang="en-US" altLang="zh-CN" baseline="0" dirty="0" smtClean="0">
                <a:latin typeface="Arial" panose="020B0604020202020204" pitchFamily="34" charset="0"/>
              </a:rPr>
              <a:t>For each database shape, we extract the super-face graph representation (as illustrated in (c)).</a:t>
            </a:r>
          </a:p>
          <a:p>
            <a:pPr marL="0" indent="0">
              <a:buNone/>
            </a:pPr>
            <a:endParaRPr lang="en-US" altLang="zh-CN" dirty="0" smtClean="0">
              <a:latin typeface="Arial" panose="020B0604020202020204" pitchFamily="34" charset="0"/>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dirty="0" smtClean="0">
                <a:latin typeface="Arial" panose="020B0604020202020204" pitchFamily="34" charset="0"/>
              </a:rPr>
              <a:t>In the online phase, the input sketch is used to </a:t>
            </a:r>
            <a:r>
              <a:rPr lang="en-US" altLang="zh-CN" sz="1200" dirty="0" smtClean="0"/>
              <a:t>retrieve partially matching shapes </a:t>
            </a: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(via the randomized</a:t>
            </a:r>
            <a:r>
              <a:rPr lang="en-US" altLang="zh-CN" sz="1200" baseline="0" dirty="0" smtClean="0"/>
              <a:t> compound k-nearest neighbor graph</a:t>
            </a:r>
            <a:r>
              <a:rPr lang="en-US" altLang="zh-CN" sz="1200" dirty="0" smtClean="0"/>
              <a:t>, as illustrated</a:t>
            </a:r>
            <a:r>
              <a:rPr lang="en-US" altLang="zh-CN" sz="1200" baseline="0" dirty="0" smtClean="0"/>
              <a:t> in (f</a:t>
            </a:r>
            <a:r>
              <a:rPr lang="en-US" altLang="zh-CN" sz="1200" dirty="0" smtClean="0"/>
              <a:t>)).</a:t>
            </a: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The candidate</a:t>
            </a:r>
            <a:r>
              <a:rPr lang="en-US" altLang="zh-CN" sz="1200" baseline="0" dirty="0" smtClean="0"/>
              <a:t> parts are then extracted (</a:t>
            </a:r>
            <a:r>
              <a:rPr lang="en-US" altLang="zh-CN" sz="1200" dirty="0" smtClean="0"/>
              <a:t>via the SFG representation) from the</a:t>
            </a:r>
            <a:r>
              <a:rPr lang="en-US" altLang="zh-CN" sz="1200" baseline="0" dirty="0" smtClean="0"/>
              <a:t> matched</a:t>
            </a:r>
            <a:r>
              <a:rPr lang="en-US" altLang="zh-CN" sz="1200" dirty="0" smtClean="0"/>
              <a:t> shapes</a:t>
            </a:r>
            <a:r>
              <a:rPr lang="en-US" altLang="zh-CN" sz="1200" baseline="0" dirty="0" smtClean="0"/>
              <a:t> (See the figure</a:t>
            </a:r>
            <a:r>
              <a:rPr lang="en-US" altLang="zh-CN" sz="1200" dirty="0" smtClean="0"/>
              <a:t> (g)).</a:t>
            </a: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[end]</a:t>
            </a:r>
            <a:endParaRPr lang="zh-CN" altLang="en-US" sz="1200" dirty="0" smtClean="0"/>
          </a:p>
          <a:p>
            <a:pPr marL="0" indent="0">
              <a:buNone/>
            </a:pPr>
            <a:endParaRPr lang="en-US" altLang="zh-CN" dirty="0" smtClean="0">
              <a:latin typeface="Arial" panose="020B0604020202020204" pitchFamily="34" charset="0"/>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22</a:t>
            </a:fld>
            <a:endParaRPr lang="en-US" altLang="zh-CN"/>
          </a:p>
        </p:txBody>
      </p:sp>
    </p:spTree>
    <p:extLst>
      <p:ext uri="{BB962C8B-B14F-4D97-AF65-F5344CB8AC3E}">
        <p14:creationId xmlns:p14="http://schemas.microsoft.com/office/powerpoint/2010/main" val="3513741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dirty="0" smtClean="0"/>
              <a:t>At runtime, the system rapidly searches the database to find parts matching the user sketch.</a:t>
            </a: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dirty="0" smtClean="0"/>
              <a:t>This requires an extremely fast 2D-3D partial matching method.</a:t>
            </a:r>
            <a:endParaRPr lang="zh-CN" altLang="en-US" dirty="0" smtClean="0"/>
          </a:p>
          <a:p>
            <a:pPr marL="0" indent="0">
              <a:buNone/>
            </a:pPr>
            <a:endParaRPr lang="en-US" altLang="zh-CN" dirty="0" smtClean="0"/>
          </a:p>
          <a:p>
            <a:pPr marL="0" indent="0">
              <a:buNone/>
            </a:pPr>
            <a:r>
              <a:rPr lang="en-US" altLang="zh-CN" dirty="0" smtClean="0"/>
              <a:t>Recall that </a:t>
            </a:r>
            <a:r>
              <a:rPr lang="en-US" altLang="zh-CN" baseline="0" dirty="0" smtClean="0"/>
              <a:t>in the offline phase </a:t>
            </a:r>
            <a:r>
              <a:rPr lang="en-US" altLang="zh-CN" dirty="0" smtClean="0"/>
              <a:t>we have obtained boundary contours of each database shape </a:t>
            </a:r>
            <a:r>
              <a:rPr lang="en-US" altLang="zh-CN" dirty="0" err="1" smtClean="0"/>
              <a:t>unders</a:t>
            </a:r>
            <a:r>
              <a:rPr lang="en-US" altLang="zh-CN" dirty="0" smtClean="0"/>
              <a:t> different</a:t>
            </a:r>
            <a:r>
              <a:rPr lang="en-US" altLang="zh-CN" baseline="0" dirty="0" smtClean="0"/>
              <a:t> camera views (See this figure).</a:t>
            </a:r>
            <a:endParaRPr lang="en-US" altLang="zh-CN" dirty="0" smtClean="0"/>
          </a:p>
          <a:p>
            <a:pPr marL="0" indent="0">
              <a:buNone/>
            </a:pPr>
            <a:r>
              <a:rPr lang="en-US" altLang="zh-CN" dirty="0" smtClean="0"/>
              <a:t>The 2D-3D partial matching problem reduces to matching the sketch to a section of one of these exemplar</a:t>
            </a:r>
            <a:r>
              <a:rPr lang="en-US" altLang="zh-CN" sz="1200" b="0" i="0" kern="1200" dirty="0" smtClean="0">
                <a:solidFill>
                  <a:schemeClr val="tx1"/>
                </a:solidFill>
                <a:effectLst/>
                <a:latin typeface="Arial" charset="0"/>
                <a:ea typeface="宋体" pitchFamily="2" charset="-122"/>
                <a:cs typeface="+mn-cs"/>
              </a:rPr>
              <a:t>[</a:t>
            </a:r>
            <a:r>
              <a:rPr lang="en-US" altLang="zh-CN" sz="1200" b="0" i="0" kern="1200" dirty="0" err="1" smtClean="0">
                <a:solidFill>
                  <a:schemeClr val="tx1"/>
                </a:solidFill>
                <a:effectLst/>
                <a:latin typeface="Arial" charset="0"/>
                <a:ea typeface="宋体" pitchFamily="2" charset="-122"/>
                <a:cs typeface="+mn-cs"/>
              </a:rPr>
              <a:t>ɪg'zemplə</a:t>
            </a:r>
            <a:r>
              <a:rPr lang="en-US" altLang="zh-CN" sz="1200" b="0" i="0" kern="1200" dirty="0" smtClean="0">
                <a:solidFill>
                  <a:schemeClr val="tx1"/>
                </a:solidFill>
                <a:effectLst/>
                <a:latin typeface="Arial" charset="0"/>
                <a:ea typeface="宋体" pitchFamily="2" charset="-122"/>
                <a:cs typeface="+mn-cs"/>
              </a:rPr>
              <a:t>; </a:t>
            </a:r>
            <a:r>
              <a:rPr lang="en-US" altLang="zh-CN" sz="1200" b="0" i="0" kern="1200" dirty="0" err="1" smtClean="0">
                <a:solidFill>
                  <a:schemeClr val="tx1"/>
                </a:solidFill>
                <a:effectLst/>
                <a:latin typeface="Arial" charset="0"/>
                <a:ea typeface="宋体" pitchFamily="2" charset="-122"/>
                <a:cs typeface="+mn-cs"/>
              </a:rPr>
              <a:t>eg</a:t>
            </a:r>
            <a:r>
              <a:rPr lang="en-US" altLang="zh-CN" sz="1200" b="0" i="0" kern="1200" dirty="0" smtClean="0">
                <a:solidFill>
                  <a:schemeClr val="tx1"/>
                </a:solidFill>
                <a:effectLst/>
                <a:latin typeface="Arial" charset="0"/>
                <a:ea typeface="宋体" pitchFamily="2" charset="-122"/>
                <a:cs typeface="+mn-cs"/>
              </a:rPr>
              <a:t>-]</a:t>
            </a:r>
            <a:r>
              <a:rPr lang="en-US" altLang="zh-CN" dirty="0" smtClean="0"/>
              <a:t> contours.</a:t>
            </a:r>
          </a:p>
          <a:p>
            <a:pPr marL="0" indent="0">
              <a:buNone/>
            </a:pPr>
            <a:r>
              <a:rPr lang="en-US" altLang="zh-CN" dirty="0" smtClean="0">
                <a:latin typeface="Arial" panose="020B0604020202020204" pitchFamily="34" charset="0"/>
              </a:rPr>
              <a:t>[end]</a:t>
            </a:r>
            <a:endParaRPr lang="zh-CN" altLang="en-US" dirty="0" smtClean="0">
              <a:latin typeface="Arial" panose="020B0604020202020204" pitchFamily="34" charset="0"/>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23</a:t>
            </a:fld>
            <a:endParaRPr lang="en-US" altLang="zh-CN"/>
          </a:p>
        </p:txBody>
      </p:sp>
    </p:spTree>
    <p:extLst>
      <p:ext uri="{BB962C8B-B14F-4D97-AF65-F5344CB8AC3E}">
        <p14:creationId xmlns:p14="http://schemas.microsoft.com/office/powerpoint/2010/main" val="7465695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i="0" kern="1200" dirty="0" smtClean="0">
                <a:solidFill>
                  <a:schemeClr val="tx1"/>
                </a:solidFill>
                <a:effectLst/>
                <a:latin typeface="Arial" charset="0"/>
                <a:ea typeface="宋体" pitchFamily="2" charset="-122"/>
                <a:cs typeface="+mn-cs"/>
              </a:rPr>
              <a:t>It is a significant challenge to quickly search the huge set of exemplar contours for matched sections.</a:t>
            </a: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To address this challenge, we propose a new data structure: the Randomized Compound k-Nearest Neighbors Graph.</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i="0" kern="1200" dirty="0" smtClean="0">
                <a:solidFill>
                  <a:schemeClr val="tx1"/>
                </a:solidFill>
                <a:effectLst/>
                <a:latin typeface="Arial" charset="0"/>
                <a:ea typeface="宋体" pitchFamily="2" charset="-122"/>
                <a:cs typeface="+mn-cs"/>
              </a:rPr>
              <a:t>The RC-</a:t>
            </a:r>
            <a:r>
              <a:rPr lang="en-US" altLang="zh-CN" sz="1200" i="1" kern="1200" dirty="0" err="1" smtClean="0">
                <a:solidFill>
                  <a:schemeClr val="tx1"/>
                </a:solidFill>
                <a:effectLst/>
                <a:latin typeface="Arial" charset="0"/>
                <a:ea typeface="宋体" pitchFamily="2" charset="-122"/>
                <a:cs typeface="+mn-cs"/>
              </a:rPr>
              <a:t>k</a:t>
            </a:r>
            <a:r>
              <a:rPr lang="en-US" altLang="zh-CN" sz="1200" i="0" kern="1200" dirty="0" err="1" smtClean="0">
                <a:solidFill>
                  <a:schemeClr val="tx1"/>
                </a:solidFill>
                <a:effectLst/>
                <a:latin typeface="Arial" charset="0"/>
                <a:ea typeface="宋体" pitchFamily="2" charset="-122"/>
                <a:cs typeface="+mn-cs"/>
              </a:rPr>
              <a:t>NNG</a:t>
            </a:r>
            <a:r>
              <a:rPr lang="en-US" altLang="zh-CN" sz="1200" i="0" kern="1200" dirty="0" smtClean="0">
                <a:solidFill>
                  <a:schemeClr val="tx1"/>
                </a:solidFill>
                <a:effectLst/>
                <a:latin typeface="Arial" charset="0"/>
                <a:ea typeface="宋体" pitchFamily="2" charset="-122"/>
                <a:cs typeface="+mn-cs"/>
              </a:rPr>
              <a:t> has as its vertices all rendered contours of all database shapes.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Notice that in our partial matching scenario</a:t>
            </a:r>
            <a:r>
              <a:rPr lang="en-US" altLang="zh-CN" sz="1200" b="0" i="0" kern="1200" dirty="0" smtClean="0">
                <a:solidFill>
                  <a:schemeClr val="tx1"/>
                </a:solidFill>
                <a:effectLst/>
                <a:latin typeface="Arial" charset="0"/>
                <a:ea typeface="宋体" pitchFamily="2" charset="-122"/>
                <a:cs typeface="+mn-cs"/>
              </a:rPr>
              <a:t>[</a:t>
            </a:r>
            <a:r>
              <a:rPr lang="en-US" altLang="zh-CN" sz="1200" b="0" i="0" kern="1200" dirty="0" err="1" smtClean="0">
                <a:solidFill>
                  <a:schemeClr val="tx1"/>
                </a:solidFill>
                <a:effectLst/>
                <a:latin typeface="Arial" charset="0"/>
                <a:ea typeface="宋体" pitchFamily="2" charset="-122"/>
                <a:cs typeface="+mn-cs"/>
              </a:rPr>
              <a:t>sɪ'nɑːrɪəʊ</a:t>
            </a:r>
            <a:r>
              <a:rPr lang="en-US" altLang="zh-CN" sz="1200" b="0" i="0" kern="1200" dirty="0" smtClean="0">
                <a:solidFill>
                  <a:schemeClr val="tx1"/>
                </a:solidFill>
                <a:effectLst/>
                <a:latin typeface="Arial" charset="0"/>
                <a:ea typeface="宋体" pitchFamily="2" charset="-122"/>
                <a:cs typeface="+mn-cs"/>
              </a:rPr>
              <a:t>]</a:t>
            </a:r>
            <a:r>
              <a:rPr lang="en-US" altLang="zh-CN" sz="1200" dirty="0" smtClean="0"/>
              <a:t>, a single contour may match a query contour in more than one section. </a:t>
            </a: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As illustrated in the figure,</a:t>
            </a:r>
            <a:r>
              <a:rPr lang="en-US" altLang="zh-CN" sz="1200" baseline="0" dirty="0" smtClean="0"/>
              <a:t> the shape contour in (b) matches the sketch in (a) in 4 different sections.</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To reflect this, our</a:t>
            </a:r>
            <a:r>
              <a:rPr lang="en-US" altLang="zh-CN" sz="1200" baseline="0" dirty="0" smtClean="0"/>
              <a:t> graph </a:t>
            </a:r>
            <a:r>
              <a:rPr lang="en-US" altLang="zh-CN" sz="1200" dirty="0" smtClean="0"/>
              <a:t>allows a contour to be connected to several different sets of k neighbors.</a:t>
            </a: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Each such set corresponds to a different matched section. </a:t>
            </a: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This is the key difference between our RC-</a:t>
            </a:r>
            <a:r>
              <a:rPr lang="en-US" altLang="zh-CN" sz="1200" dirty="0" err="1" smtClean="0"/>
              <a:t>kNN</a:t>
            </a:r>
            <a:r>
              <a:rPr lang="en-US" altLang="zh-CN" sz="1200" dirty="0" smtClean="0"/>
              <a:t> graph and the standard </a:t>
            </a:r>
            <a:r>
              <a:rPr lang="en-US" altLang="zh-CN" sz="1200" dirty="0" err="1" smtClean="0"/>
              <a:t>kNN</a:t>
            </a:r>
            <a:r>
              <a:rPr lang="en-US" altLang="zh-CN" sz="1200" baseline="0" dirty="0" smtClean="0"/>
              <a:t> graph.</a:t>
            </a: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[end]</a:t>
            </a:r>
          </a:p>
          <a:p>
            <a:pPr marL="0" indent="0">
              <a:buNone/>
            </a:pPr>
            <a:endParaRPr lang="zh-CN" altLang="en-US" dirty="0" smtClean="0">
              <a:latin typeface="Arial" panose="020B0604020202020204" pitchFamily="34" charset="0"/>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24</a:t>
            </a:fld>
            <a:endParaRPr lang="en-US" altLang="zh-CN"/>
          </a:p>
        </p:txBody>
      </p:sp>
    </p:spTree>
    <p:extLst>
      <p:ext uri="{BB962C8B-B14F-4D97-AF65-F5344CB8AC3E}">
        <p14:creationId xmlns:p14="http://schemas.microsoft.com/office/powerpoint/2010/main" val="5058989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Direct construction of the RC-</a:t>
            </a:r>
            <a:r>
              <a:rPr lang="en-US" altLang="zh-CN" sz="1200" dirty="0" err="1" smtClean="0"/>
              <a:t>kNNG</a:t>
            </a:r>
            <a:r>
              <a:rPr lang="en-US" altLang="zh-CN" sz="1200" dirty="0" smtClean="0"/>
              <a:t> by exhaustively</a:t>
            </a:r>
            <a:r>
              <a:rPr lang="en-US" altLang="zh-CN" sz="1200" b="0" i="0" kern="1200" dirty="0" smtClean="0">
                <a:solidFill>
                  <a:schemeClr val="tx1"/>
                </a:solidFill>
                <a:effectLst/>
                <a:latin typeface="Arial" charset="0"/>
                <a:ea typeface="宋体" pitchFamily="2" charset="-122"/>
                <a:cs typeface="+mn-cs"/>
              </a:rPr>
              <a:t>[</a:t>
            </a:r>
            <a:r>
              <a:rPr lang="en-US" altLang="zh-CN" sz="1200" b="0" i="0" kern="1200" dirty="0" err="1" smtClean="0">
                <a:solidFill>
                  <a:schemeClr val="tx1"/>
                </a:solidFill>
                <a:effectLst/>
                <a:latin typeface="Arial" charset="0"/>
                <a:ea typeface="宋体" pitchFamily="2" charset="-122"/>
                <a:cs typeface="+mn-cs"/>
              </a:rPr>
              <a:t>ɪg'zɔstɪvli</a:t>
            </a:r>
            <a:r>
              <a:rPr lang="en-US" altLang="zh-CN" sz="1200" b="0" i="0" kern="1200" dirty="0" smtClean="0">
                <a:solidFill>
                  <a:schemeClr val="tx1"/>
                </a:solidFill>
                <a:effectLst/>
                <a:latin typeface="Arial" charset="0"/>
                <a:ea typeface="宋体" pitchFamily="2" charset="-122"/>
                <a:cs typeface="+mn-cs"/>
              </a:rPr>
              <a:t>]</a:t>
            </a:r>
            <a:r>
              <a:rPr lang="en-US" altLang="zh-CN" sz="1200" dirty="0" smtClean="0"/>
              <a:t> comparing all possible sections of all pairs of contours is</a:t>
            </a:r>
            <a:r>
              <a:rPr lang="en-US" altLang="zh-CN" sz="1200" baseline="0" dirty="0" smtClean="0"/>
              <a:t> </a:t>
            </a:r>
            <a:r>
              <a:rPr lang="en-US" altLang="zh-CN" sz="1200" dirty="0" smtClean="0"/>
              <a:t>expensive. </a:t>
            </a: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Instead, we choose to approximate the graph with a random strategy:</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altLang="zh-CN" sz="1200" dirty="0" smtClean="0"/>
          </a:p>
          <a:p>
            <a:pPr marL="0" indent="0">
              <a:buNone/>
            </a:pPr>
            <a:r>
              <a:rPr lang="en-US" altLang="zh-CN" sz="1200" i="0" kern="1200" dirty="0" smtClean="0">
                <a:solidFill>
                  <a:schemeClr val="tx1"/>
                </a:solidFill>
                <a:effectLst/>
                <a:latin typeface="Arial" charset="0"/>
                <a:ea typeface="宋体" pitchFamily="2" charset="-122"/>
                <a:cs typeface="+mn-cs"/>
              </a:rPr>
              <a:t>As illustrated</a:t>
            </a:r>
            <a:r>
              <a:rPr lang="en-US" altLang="zh-CN" sz="1200" i="0" kern="1200" baseline="0" dirty="0" smtClean="0">
                <a:solidFill>
                  <a:schemeClr val="tx1"/>
                </a:solidFill>
                <a:effectLst/>
                <a:latin typeface="Arial" charset="0"/>
                <a:ea typeface="宋体" pitchFamily="2" charset="-122"/>
                <a:cs typeface="+mn-cs"/>
              </a:rPr>
              <a:t> in (a), w</a:t>
            </a:r>
            <a:r>
              <a:rPr lang="en-US" altLang="zh-CN" sz="1200" i="0" kern="1200" dirty="0" smtClean="0">
                <a:solidFill>
                  <a:schemeClr val="tx1"/>
                </a:solidFill>
                <a:effectLst/>
                <a:latin typeface="Arial" charset="0"/>
                <a:ea typeface="宋体" pitchFamily="2" charset="-122"/>
                <a:cs typeface="+mn-cs"/>
              </a:rPr>
              <a:t>e first randomly</a:t>
            </a:r>
            <a:r>
              <a:rPr lang="en-US" altLang="zh-CN" sz="1200" i="0" kern="1200" baseline="0" dirty="0" smtClean="0">
                <a:solidFill>
                  <a:schemeClr val="tx1"/>
                </a:solidFill>
                <a:effectLst/>
                <a:latin typeface="Arial" charset="0"/>
                <a:ea typeface="宋体" pitchFamily="2" charset="-122"/>
                <a:cs typeface="+mn-cs"/>
              </a:rPr>
              <a:t> </a:t>
            </a:r>
            <a:r>
              <a:rPr lang="en-US" altLang="zh-CN" sz="1200" i="0" kern="1200" dirty="0" smtClean="0">
                <a:solidFill>
                  <a:schemeClr val="tx1"/>
                </a:solidFill>
                <a:effectLst/>
                <a:latin typeface="Arial" charset="0"/>
                <a:ea typeface="宋体" pitchFamily="2" charset="-122"/>
                <a:cs typeface="+mn-cs"/>
              </a:rPr>
              <a:t>generate several</a:t>
            </a:r>
            <a:r>
              <a:rPr lang="en-US" altLang="zh-CN" sz="1200" i="0" kern="1200" baseline="0" dirty="0" smtClean="0">
                <a:solidFill>
                  <a:schemeClr val="tx1"/>
                </a:solidFill>
                <a:effectLst/>
                <a:latin typeface="Arial" charset="0"/>
                <a:ea typeface="宋体" pitchFamily="2" charset="-122"/>
                <a:cs typeface="+mn-cs"/>
              </a:rPr>
              <a:t> </a:t>
            </a:r>
            <a:r>
              <a:rPr lang="en-US" altLang="zh-CN" sz="1200" i="0" kern="1200" dirty="0" smtClean="0">
                <a:solidFill>
                  <a:schemeClr val="tx1"/>
                </a:solidFill>
                <a:effectLst/>
                <a:latin typeface="Arial" charset="0"/>
                <a:ea typeface="宋体" pitchFamily="2" charset="-122"/>
                <a:cs typeface="+mn-cs"/>
              </a:rPr>
              <a:t>sections from each contour.</a:t>
            </a:r>
          </a:p>
          <a:p>
            <a:pPr marL="0" indent="0">
              <a:buNone/>
            </a:pPr>
            <a:r>
              <a:rPr lang="en-US" altLang="zh-CN" sz="1200" i="0" kern="1200" dirty="0" smtClean="0">
                <a:solidFill>
                  <a:schemeClr val="tx1"/>
                </a:solidFill>
                <a:effectLst/>
                <a:latin typeface="Arial" charset="0"/>
                <a:ea typeface="宋体" pitchFamily="2" charset="-122"/>
                <a:cs typeface="+mn-cs"/>
              </a:rPr>
              <a:t>Then we adopt a multiple random divide-and-conquer</a:t>
            </a:r>
            <a:r>
              <a:rPr lang="en-US" altLang="zh-CN" sz="1200" b="0" i="0" kern="1200" dirty="0" smtClean="0">
                <a:solidFill>
                  <a:schemeClr val="tx1"/>
                </a:solidFill>
                <a:effectLst/>
                <a:latin typeface="Arial" charset="0"/>
                <a:ea typeface="宋体" pitchFamily="2" charset="-122"/>
                <a:cs typeface="+mn-cs"/>
              </a:rPr>
              <a:t>['</a:t>
            </a:r>
            <a:r>
              <a:rPr lang="en-US" altLang="zh-CN" sz="1200" b="0" i="0" kern="1200" dirty="0" err="1" smtClean="0">
                <a:solidFill>
                  <a:schemeClr val="tx1"/>
                </a:solidFill>
                <a:effectLst/>
                <a:latin typeface="Arial" charset="0"/>
                <a:ea typeface="宋体" pitchFamily="2" charset="-122"/>
                <a:cs typeface="+mn-cs"/>
              </a:rPr>
              <a:t>kɒŋkə</a:t>
            </a:r>
            <a:r>
              <a:rPr lang="en-US" altLang="zh-CN" sz="1200" b="0" i="0" kern="1200" dirty="0" smtClean="0">
                <a:solidFill>
                  <a:schemeClr val="tx1"/>
                </a:solidFill>
                <a:effectLst/>
                <a:latin typeface="Arial" charset="0"/>
                <a:ea typeface="宋体" pitchFamily="2" charset="-122"/>
                <a:cs typeface="+mn-cs"/>
              </a:rPr>
              <a:t>]</a:t>
            </a:r>
            <a:r>
              <a:rPr lang="en-US" altLang="zh-CN" sz="1200" i="0" kern="1200" dirty="0" smtClean="0">
                <a:solidFill>
                  <a:schemeClr val="tx1"/>
                </a:solidFill>
                <a:effectLst/>
                <a:latin typeface="Arial" charset="0"/>
                <a:ea typeface="宋体" pitchFamily="2" charset="-122"/>
                <a:cs typeface="+mn-cs"/>
              </a:rPr>
              <a:t> strategy to construct our</a:t>
            </a:r>
            <a:r>
              <a:rPr lang="en-US" altLang="zh-CN" sz="1200" i="0" kern="1200" baseline="0" dirty="0" smtClean="0">
                <a:solidFill>
                  <a:schemeClr val="tx1"/>
                </a:solidFill>
                <a:effectLst/>
                <a:latin typeface="Arial" charset="0"/>
                <a:ea typeface="宋体" pitchFamily="2" charset="-122"/>
                <a:cs typeface="+mn-cs"/>
              </a:rPr>
              <a:t> RC-</a:t>
            </a:r>
            <a:r>
              <a:rPr lang="en-US" altLang="zh-CN" sz="1200" i="1" kern="1200" baseline="0" dirty="0" err="1" smtClean="0">
                <a:solidFill>
                  <a:schemeClr val="tx1"/>
                </a:solidFill>
                <a:effectLst/>
                <a:latin typeface="Arial" charset="0"/>
                <a:ea typeface="宋体" pitchFamily="2" charset="-122"/>
                <a:cs typeface="+mn-cs"/>
              </a:rPr>
              <a:t>k</a:t>
            </a:r>
            <a:r>
              <a:rPr lang="en-US" altLang="zh-CN" sz="1200" i="0" kern="1200" dirty="0" err="1" smtClean="0">
                <a:solidFill>
                  <a:schemeClr val="tx1"/>
                </a:solidFill>
                <a:effectLst/>
                <a:latin typeface="Arial" charset="0"/>
                <a:ea typeface="宋体" pitchFamily="2" charset="-122"/>
                <a:cs typeface="+mn-cs"/>
              </a:rPr>
              <a:t>NNG</a:t>
            </a:r>
            <a:r>
              <a:rPr lang="en-US" altLang="zh-CN" sz="1200" i="0" kern="1200" dirty="0" smtClean="0">
                <a:solidFill>
                  <a:schemeClr val="tx1"/>
                </a:solidFill>
                <a:effectLst/>
                <a:latin typeface="Arial" charset="0"/>
                <a:ea typeface="宋体" pitchFamily="2" charset="-122"/>
                <a:cs typeface="+mn-cs"/>
              </a:rPr>
              <a:t>.</a:t>
            </a:r>
          </a:p>
          <a:p>
            <a:pPr marL="0" indent="0">
              <a:buNone/>
            </a:pPr>
            <a:r>
              <a:rPr lang="en-US" altLang="zh-CN" sz="1200" i="0" kern="1200" baseline="0" dirty="0" smtClean="0">
                <a:solidFill>
                  <a:schemeClr val="tx1"/>
                </a:solidFill>
                <a:effectLst/>
                <a:latin typeface="Arial" charset="0"/>
                <a:ea typeface="宋体" pitchFamily="2" charset="-122"/>
                <a:cs typeface="+mn-cs"/>
              </a:rPr>
              <a:t>The constructed RC-</a:t>
            </a:r>
            <a:r>
              <a:rPr lang="en-US" altLang="zh-CN" sz="1200" i="0" kern="1200" baseline="0" dirty="0" err="1" smtClean="0">
                <a:solidFill>
                  <a:schemeClr val="tx1"/>
                </a:solidFill>
                <a:effectLst/>
                <a:latin typeface="Arial" charset="0"/>
                <a:ea typeface="宋体" pitchFamily="2" charset="-122"/>
                <a:cs typeface="+mn-cs"/>
              </a:rPr>
              <a:t>kNNG</a:t>
            </a:r>
            <a:r>
              <a:rPr lang="en-US" altLang="zh-CN" sz="1200" i="0" kern="1200" baseline="0" dirty="0" smtClean="0">
                <a:solidFill>
                  <a:schemeClr val="tx1"/>
                </a:solidFill>
                <a:effectLst/>
                <a:latin typeface="Arial" charset="0"/>
                <a:ea typeface="宋体" pitchFamily="2" charset="-122"/>
                <a:cs typeface="+mn-cs"/>
              </a:rPr>
              <a:t> is illustrated in figure (b).</a:t>
            </a:r>
          </a:p>
          <a:p>
            <a:pPr marL="0" indent="0">
              <a:buNone/>
            </a:pPr>
            <a:r>
              <a:rPr lang="en-US" altLang="zh-CN" sz="1200" i="0" kern="1200" baseline="0" dirty="0" smtClean="0">
                <a:solidFill>
                  <a:schemeClr val="tx1"/>
                </a:solidFill>
                <a:effectLst/>
                <a:latin typeface="Arial" charset="0"/>
                <a:ea typeface="宋体" pitchFamily="2" charset="-122"/>
                <a:cs typeface="+mn-cs"/>
              </a:rPr>
              <a:t>At last, we sample a sparse set of sections which will be used as seed points for queries (See figure (c)).</a:t>
            </a:r>
          </a:p>
          <a:p>
            <a:pPr marL="0" indent="0">
              <a:buNone/>
            </a:pPr>
            <a:r>
              <a:rPr lang="en-US" altLang="zh-CN" sz="1200" i="0" kern="1200" baseline="0" dirty="0" smtClean="0">
                <a:solidFill>
                  <a:schemeClr val="tx1"/>
                </a:solidFill>
                <a:effectLst/>
                <a:latin typeface="Arial" charset="0"/>
                <a:ea typeface="宋体" pitchFamily="2" charset="-122"/>
                <a:cs typeface="+mn-cs"/>
              </a:rPr>
              <a:t>[end]</a:t>
            </a:r>
            <a:endParaRPr lang="en-US" altLang="zh-CN" dirty="0" smtClean="0">
              <a:latin typeface="Arial" panose="020B0604020202020204" pitchFamily="34" charset="0"/>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25</a:t>
            </a:fld>
            <a:endParaRPr lang="en-US" altLang="zh-CN"/>
          </a:p>
        </p:txBody>
      </p:sp>
    </p:spTree>
    <p:extLst>
      <p:ext uri="{BB962C8B-B14F-4D97-AF65-F5344CB8AC3E}">
        <p14:creationId xmlns:p14="http://schemas.microsoft.com/office/powerpoint/2010/main" val="26093773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When a user select a candidate shape, we must quickly and accurately identify and extract the matched part. </a:t>
            </a: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This presents several challenges:</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altLang="zh-CN" sz="1200" dirty="0" smtClean="0"/>
          </a:p>
          <a:p>
            <a:pPr marL="228600" marR="0" indent="-228600" algn="l" defTabSz="914400" rtl="0" eaLnBrk="0" fontAlgn="base" latinLnBrk="0" hangingPunct="0">
              <a:lnSpc>
                <a:spcPct val="100000"/>
              </a:lnSpc>
              <a:spcBef>
                <a:spcPct val="30000"/>
              </a:spcBef>
              <a:spcAft>
                <a:spcPct val="0"/>
              </a:spcAft>
              <a:buClrTx/>
              <a:buSzTx/>
              <a:buFontTx/>
              <a:buAutoNum type="arabicPeriod"/>
              <a:tabLst/>
              <a:defRPr/>
            </a:pPr>
            <a:r>
              <a:rPr lang="en-US" altLang="zh-CN" sz="1200" dirty="0" smtClean="0"/>
              <a:t>The contour boundary may be irregular and not directly correspond to a semantic part boundary</a:t>
            </a:r>
            <a:r>
              <a:rPr lang="en-US" altLang="zh-CN" sz="1200" baseline="0" dirty="0" smtClean="0"/>
              <a:t> (as illustrated in the left figure).</a:t>
            </a:r>
            <a:endParaRPr lang="en-US" altLang="zh-CN"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t>Hence, it can be identified only with reference to the user’s sketch</a:t>
            </a:r>
            <a:r>
              <a:rPr lang="en-US" altLang="zh-CN" sz="1200" baseline="0" dirty="0" smtClean="0"/>
              <a:t>.</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altLang="zh-CN" sz="1200" dirty="0" smtClean="0"/>
          </a:p>
          <a:p>
            <a:r>
              <a:rPr lang="en-US" altLang="zh-CN" sz="1200" dirty="0" smtClean="0"/>
              <a:t>2. A single contour may cover more than one semantic part</a:t>
            </a:r>
            <a:r>
              <a:rPr lang="en-US" altLang="zh-CN" sz="1200" baseline="0" dirty="0" smtClean="0"/>
              <a:t>.</a:t>
            </a:r>
          </a:p>
          <a:p>
            <a:r>
              <a:rPr lang="en-US" altLang="zh-CN" sz="1200" baseline="0" dirty="0" smtClean="0"/>
              <a:t>As illustrated in the right figure, the corresponding contour covers the head and neck of the lamp.</a:t>
            </a:r>
          </a:p>
          <a:p>
            <a:endParaRPr lang="en-US" altLang="zh-CN" sz="1200" dirty="0" smtClean="0"/>
          </a:p>
          <a:p>
            <a:r>
              <a:rPr lang="en-US" altLang="zh-CN" sz="1200" dirty="0" smtClean="0"/>
              <a:t>3. The segmentation process should run at interactive speeds.</a:t>
            </a:r>
          </a:p>
          <a:p>
            <a:r>
              <a:rPr lang="en-US" altLang="zh-CN" sz="1200" dirty="0" smtClean="0"/>
              <a:t>[end]</a:t>
            </a: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26</a:t>
            </a:fld>
            <a:endParaRPr lang="en-US" altLang="zh-CN"/>
          </a:p>
        </p:txBody>
      </p:sp>
    </p:spTree>
    <p:extLst>
      <p:ext uri="{BB962C8B-B14F-4D97-AF65-F5344CB8AC3E}">
        <p14:creationId xmlns:p14="http://schemas.microsoft.com/office/powerpoint/2010/main" val="34831699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a:buNone/>
            </a:pPr>
            <a:r>
              <a:rPr lang="en-US" altLang="zh-CN" sz="1200" b="0" i="0" kern="1200" dirty="0" smtClean="0">
                <a:solidFill>
                  <a:schemeClr val="tx1"/>
                </a:solidFill>
                <a:effectLst/>
                <a:latin typeface="Arial" charset="0"/>
                <a:ea typeface="宋体" pitchFamily="2" charset="-122"/>
                <a:cs typeface="+mn-cs"/>
              </a:rPr>
              <a:t>We address these challenges with a new super-face graph representation (SFG) for a 3D shape.</a:t>
            </a:r>
          </a:p>
          <a:p>
            <a:pPr marL="0" indent="0">
              <a:buNone/>
            </a:pPr>
            <a:endParaRPr lang="en-US" altLang="zh-CN" sz="1200" b="0" i="0" dirty="0" smtClean="0"/>
          </a:p>
          <a:p>
            <a:pPr marL="0" indent="0">
              <a:buNone/>
            </a:pPr>
            <a:r>
              <a:rPr lang="en-US" altLang="zh-CN" sz="1200" b="0" i="0" dirty="0" smtClean="0"/>
              <a:t>The SFG is a discretized[dis </a:t>
            </a:r>
            <a:r>
              <a:rPr lang="en-US" altLang="zh-CN" sz="1200" b="0" i="0" dirty="0" err="1" smtClean="0"/>
              <a:t>cre</a:t>
            </a:r>
            <a:r>
              <a:rPr lang="en-US" altLang="zh-CN" sz="1200" b="0" i="0" dirty="0" smtClean="0"/>
              <a:t> </a:t>
            </a:r>
            <a:r>
              <a:rPr lang="en-US" altLang="zh-CN" sz="1200" b="0" i="0" dirty="0" err="1" smtClean="0"/>
              <a:t>tized</a:t>
            </a:r>
            <a:r>
              <a:rPr lang="en-US" altLang="zh-CN" sz="1200" b="0" i="0" dirty="0" smtClean="0"/>
              <a:t>] yet fine-grained version of the original model. </a:t>
            </a:r>
          </a:p>
          <a:p>
            <a:pPr marL="0" indent="0">
              <a:buNone/>
            </a:pPr>
            <a:r>
              <a:rPr lang="en-US" altLang="zh-CN" sz="1200" b="0" i="0" dirty="0" smtClean="0"/>
              <a:t>The vertices of the graph are a set of super-faces, obtained by an over-segmentation of the model.</a:t>
            </a:r>
          </a:p>
          <a:p>
            <a:pPr marL="0" indent="0">
              <a:buNone/>
            </a:pPr>
            <a:r>
              <a:rPr lang="en-US" altLang="zh-CN" sz="1200" b="0" i="0" dirty="0" smtClean="0"/>
              <a:t>Edge of the graph encodes</a:t>
            </a:r>
            <a:r>
              <a:rPr lang="en-US" altLang="zh-CN" sz="1200" b="0" i="0" baseline="0" dirty="0" smtClean="0"/>
              <a:t> the adjacent relationship among the super-faces.</a:t>
            </a:r>
          </a:p>
          <a:p>
            <a:pPr marL="0" indent="0">
              <a:buNone/>
            </a:pPr>
            <a:r>
              <a:rPr lang="en-US" altLang="zh-CN" sz="1200" b="0" i="0" dirty="0" smtClean="0"/>
              <a:t>The weight of an edge indicates how frequently the super-face pair co-occurs in a single segment.</a:t>
            </a:r>
          </a:p>
          <a:p>
            <a:pPr marL="0" indent="0">
              <a:buNone/>
            </a:pPr>
            <a:r>
              <a:rPr lang="en-US" altLang="zh-CN" sz="1200" b="0" i="0" dirty="0" smtClean="0"/>
              <a:t>The SFG gives us a probabilistic prior for merging adjacent super-faces into larger patches to represent an arbitrary part. </a:t>
            </a:r>
          </a:p>
          <a:p>
            <a:pPr marL="0" indent="0">
              <a:buNone/>
            </a:pPr>
            <a:endParaRPr lang="en-US" altLang="zh-CN" sz="1200" b="0" i="0" kern="1200" dirty="0" smtClean="0">
              <a:solidFill>
                <a:schemeClr val="tx1"/>
              </a:solidFill>
              <a:effectLst/>
              <a:latin typeface="Arial" charset="0"/>
              <a:ea typeface="宋体" pitchFamily="2" charset="-122"/>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i="0" kern="1200" dirty="0" smtClean="0">
                <a:solidFill>
                  <a:schemeClr val="tx1"/>
                </a:solidFill>
                <a:effectLst/>
                <a:latin typeface="Arial" charset="0"/>
                <a:ea typeface="宋体" pitchFamily="2" charset="-122"/>
                <a:cs typeface="+mn-cs"/>
              </a:rPr>
              <a:t>Hence, we find candidate parts as combinations of super-faces, and subsequently refine the part boundaries down to the level of individual faces.</a:t>
            </a:r>
            <a:br>
              <a:rPr lang="en-US" altLang="zh-CN" sz="1200" i="0" kern="1200" dirty="0" smtClean="0">
                <a:solidFill>
                  <a:schemeClr val="tx1"/>
                </a:solidFill>
                <a:effectLst/>
                <a:latin typeface="Arial" charset="0"/>
                <a:ea typeface="宋体" pitchFamily="2" charset="-122"/>
                <a:cs typeface="+mn-cs"/>
              </a:rPr>
            </a:br>
            <a:r>
              <a:rPr lang="en-US" altLang="zh-CN" sz="1200" i="0" kern="1200" dirty="0" smtClean="0">
                <a:solidFill>
                  <a:schemeClr val="tx1"/>
                </a:solidFill>
                <a:effectLst/>
                <a:latin typeface="Arial" charset="0"/>
                <a:ea typeface="宋体" pitchFamily="2" charset="-122"/>
                <a:cs typeface="+mn-cs"/>
              </a:rPr>
              <a:t/>
            </a:r>
            <a:br>
              <a:rPr lang="en-US" altLang="zh-CN" sz="1200" i="0" kern="1200" dirty="0" smtClean="0">
                <a:solidFill>
                  <a:schemeClr val="tx1"/>
                </a:solidFill>
                <a:effectLst/>
                <a:latin typeface="Arial" charset="0"/>
                <a:ea typeface="宋体" pitchFamily="2" charset="-122"/>
                <a:cs typeface="+mn-cs"/>
              </a:rPr>
            </a:br>
            <a:endParaRPr lang="en-US" altLang="zh-CN" sz="1200" b="0" i="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b="0" i="0" dirty="0" smtClean="0"/>
              <a:t>[end]</a:t>
            </a:r>
          </a:p>
          <a:p>
            <a:pPr marL="0" indent="0">
              <a:buNone/>
            </a:pPr>
            <a:endParaRPr lang="zh-CN" altLang="en-US" dirty="0" smtClean="0">
              <a:latin typeface="Arial" panose="020B0604020202020204" pitchFamily="34" charset="0"/>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27</a:t>
            </a:fld>
            <a:endParaRPr lang="en-US" altLang="zh-CN"/>
          </a:p>
        </p:txBody>
      </p:sp>
    </p:spTree>
    <p:extLst>
      <p:ext uri="{BB962C8B-B14F-4D97-AF65-F5344CB8AC3E}">
        <p14:creationId xmlns:p14="http://schemas.microsoft.com/office/powerpoint/2010/main" val="397017917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a:buNone/>
            </a:pPr>
            <a:r>
              <a:rPr lang="en-US" altLang="zh-CN" sz="1200" i="0" kern="1200" dirty="0" smtClean="0">
                <a:solidFill>
                  <a:schemeClr val="tx1"/>
                </a:solidFill>
                <a:effectLst/>
                <a:latin typeface="Arial" charset="0"/>
                <a:ea typeface="宋体" pitchFamily="2" charset="-122"/>
                <a:cs typeface="+mn-cs"/>
              </a:rPr>
              <a:t>The coarse-level</a:t>
            </a:r>
            <a:r>
              <a:rPr lang="en-US" altLang="zh-CN" sz="1200" i="0" kern="1200" baseline="0" dirty="0" smtClean="0">
                <a:solidFill>
                  <a:schemeClr val="tx1"/>
                </a:solidFill>
                <a:effectLst/>
                <a:latin typeface="Arial" charset="0"/>
                <a:ea typeface="宋体" pitchFamily="2" charset="-122"/>
                <a:cs typeface="+mn-cs"/>
              </a:rPr>
              <a:t> part extraction works on the super-face level. </a:t>
            </a:r>
          </a:p>
          <a:p>
            <a:pPr marL="0" indent="0">
              <a:buNone/>
            </a:pPr>
            <a:r>
              <a:rPr lang="en-US" altLang="zh-CN" sz="1200" i="0" kern="1200" baseline="0" dirty="0" smtClean="0">
                <a:solidFill>
                  <a:schemeClr val="tx1"/>
                </a:solidFill>
                <a:effectLst/>
                <a:latin typeface="Arial" charset="0"/>
                <a:ea typeface="宋体" pitchFamily="2" charset="-122"/>
                <a:cs typeface="+mn-cs"/>
              </a:rPr>
              <a:t>It is formulated as</a:t>
            </a:r>
            <a:r>
              <a:rPr lang="en-US" altLang="zh-CN" sz="1200" i="0" kern="1200" dirty="0" smtClean="0">
                <a:solidFill>
                  <a:schemeClr val="tx1"/>
                </a:solidFill>
                <a:effectLst/>
                <a:latin typeface="Arial" charset="0"/>
                <a:ea typeface="宋体" pitchFamily="2" charset="-122"/>
                <a:cs typeface="+mn-cs"/>
              </a:rPr>
              <a:t> a binary labeling problem with the following energy function.</a:t>
            </a:r>
            <a:br>
              <a:rPr lang="en-US" altLang="zh-CN" sz="1200" i="0" kern="1200" dirty="0" smtClean="0">
                <a:solidFill>
                  <a:schemeClr val="tx1"/>
                </a:solidFill>
                <a:effectLst/>
                <a:latin typeface="Arial" charset="0"/>
                <a:ea typeface="宋体" pitchFamily="2" charset="-122"/>
                <a:cs typeface="+mn-cs"/>
              </a:rPr>
            </a:br>
            <a:endParaRPr lang="en-US" altLang="zh-CN" sz="1200" i="0" kern="1200" dirty="0" smtClean="0">
              <a:solidFill>
                <a:schemeClr val="tx1"/>
              </a:solidFill>
              <a:effectLst/>
              <a:latin typeface="Arial" charset="0"/>
              <a:ea typeface="宋体" pitchFamily="2" charset="-122"/>
              <a:cs typeface="+mn-cs"/>
            </a:endParaRPr>
          </a:p>
          <a:p>
            <a:pPr marL="0" indent="0">
              <a:buNone/>
            </a:pPr>
            <a:r>
              <a:rPr lang="en-US" altLang="zh-CN" sz="1200" i="0" kern="1200" dirty="0" smtClean="0">
                <a:solidFill>
                  <a:schemeClr val="tx1"/>
                </a:solidFill>
                <a:effectLst/>
                <a:latin typeface="Arial" charset="0"/>
                <a:ea typeface="宋体" pitchFamily="2" charset="-122"/>
                <a:cs typeface="+mn-cs"/>
              </a:rPr>
              <a:t>The first term encodes</a:t>
            </a:r>
            <a:r>
              <a:rPr lang="en-US" altLang="zh-CN" sz="1200" i="0" kern="1200" baseline="0" dirty="0" smtClean="0">
                <a:solidFill>
                  <a:schemeClr val="tx1"/>
                </a:solidFill>
                <a:effectLst/>
                <a:latin typeface="Arial" charset="0"/>
                <a:ea typeface="宋体" pitchFamily="2" charset="-122"/>
                <a:cs typeface="+mn-cs"/>
              </a:rPr>
              <a:t> t</a:t>
            </a:r>
            <a:r>
              <a:rPr lang="en-US" altLang="zh-CN" sz="1200" i="0" kern="1200" dirty="0" smtClean="0">
                <a:solidFill>
                  <a:schemeClr val="tx1"/>
                </a:solidFill>
                <a:effectLst/>
                <a:latin typeface="Arial" charset="0"/>
                <a:ea typeface="宋体" pitchFamily="2" charset="-122"/>
                <a:cs typeface="+mn-cs"/>
              </a:rPr>
              <a:t>he </a:t>
            </a:r>
            <a:r>
              <a:rPr lang="en-US" altLang="zh-CN" sz="1200" b="1" i="0" kern="1200" dirty="0" smtClean="0">
                <a:solidFill>
                  <a:schemeClr val="tx1"/>
                </a:solidFill>
                <a:effectLst/>
                <a:latin typeface="Arial" charset="0"/>
                <a:ea typeface="宋体" pitchFamily="2" charset="-122"/>
                <a:cs typeface="+mn-cs"/>
              </a:rPr>
              <a:t>contour closure</a:t>
            </a:r>
            <a:r>
              <a:rPr lang="en-US" altLang="zh-CN" sz="1200" b="0" i="0" kern="1200" baseline="0" dirty="0" smtClean="0">
                <a:solidFill>
                  <a:schemeClr val="tx1"/>
                </a:solidFill>
                <a:effectLst/>
                <a:latin typeface="Arial" charset="0"/>
                <a:ea typeface="宋体" pitchFamily="2" charset="-122"/>
                <a:cs typeface="+mn-cs"/>
              </a:rPr>
              <a:t> constraint:</a:t>
            </a:r>
          </a:p>
          <a:p>
            <a:pPr marL="0" indent="0">
              <a:buNone/>
            </a:pPr>
            <a:r>
              <a:rPr lang="en-US" altLang="zh-CN" sz="1200" b="0" i="0" kern="1200" baseline="0" dirty="0" smtClean="0">
                <a:solidFill>
                  <a:schemeClr val="tx1"/>
                </a:solidFill>
                <a:effectLst/>
                <a:latin typeface="Arial" charset="0"/>
                <a:ea typeface="宋体" pitchFamily="2" charset="-122"/>
                <a:cs typeface="+mn-cs"/>
              </a:rPr>
              <a:t>The </a:t>
            </a:r>
            <a:r>
              <a:rPr lang="en-US" altLang="zh-CN" sz="1200" i="0" kern="1200" dirty="0" smtClean="0">
                <a:solidFill>
                  <a:schemeClr val="tx1"/>
                </a:solidFill>
                <a:effectLst/>
                <a:latin typeface="Arial" charset="0"/>
                <a:ea typeface="宋体" pitchFamily="2" charset="-122"/>
                <a:cs typeface="+mn-cs"/>
              </a:rPr>
              <a:t>line joining</a:t>
            </a:r>
            <a:r>
              <a:rPr lang="en-US" altLang="zh-CN" sz="1200" b="0" i="0" kern="1200" dirty="0" smtClean="0">
                <a:solidFill>
                  <a:schemeClr val="tx1"/>
                </a:solidFill>
                <a:effectLst/>
                <a:latin typeface="Arial" charset="0"/>
                <a:ea typeface="宋体" pitchFamily="2" charset="-122"/>
                <a:cs typeface="+mn-cs"/>
              </a:rPr>
              <a:t>['</a:t>
            </a:r>
            <a:r>
              <a:rPr lang="en-US" altLang="zh-CN" sz="1200" b="0" i="0" kern="1200" dirty="0" err="1" smtClean="0">
                <a:solidFill>
                  <a:schemeClr val="tx1"/>
                </a:solidFill>
                <a:effectLst/>
                <a:latin typeface="Arial" charset="0"/>
                <a:ea typeface="宋体" pitchFamily="2" charset="-122"/>
                <a:cs typeface="+mn-cs"/>
              </a:rPr>
              <a:t>dʒɒɪnɪŋ</a:t>
            </a:r>
            <a:r>
              <a:rPr lang="en-US" altLang="zh-CN" sz="1200" b="0" i="0" kern="1200" dirty="0" smtClean="0">
                <a:solidFill>
                  <a:schemeClr val="tx1"/>
                </a:solidFill>
                <a:effectLst/>
                <a:latin typeface="Arial" charset="0"/>
                <a:ea typeface="宋体" pitchFamily="2" charset="-122"/>
                <a:cs typeface="+mn-cs"/>
              </a:rPr>
              <a:t>]</a:t>
            </a:r>
            <a:r>
              <a:rPr lang="en-US" altLang="zh-CN" sz="1200" i="0" kern="1200" dirty="0" smtClean="0">
                <a:solidFill>
                  <a:schemeClr val="tx1"/>
                </a:solidFill>
                <a:effectLst/>
                <a:latin typeface="Arial" charset="0"/>
                <a:ea typeface="宋体" pitchFamily="2" charset="-122"/>
                <a:cs typeface="+mn-cs"/>
              </a:rPr>
              <a:t> the ends of a contour section forms a natural perceptual</a:t>
            </a:r>
            <a:r>
              <a:rPr lang="en-US" altLang="zh-CN" sz="1200" b="0" i="0" kern="1200" dirty="0" smtClean="0">
                <a:solidFill>
                  <a:schemeClr val="tx1"/>
                </a:solidFill>
                <a:effectLst/>
                <a:latin typeface="Arial" charset="0"/>
                <a:ea typeface="宋体" pitchFamily="2" charset="-122"/>
                <a:cs typeface="+mn-cs"/>
              </a:rPr>
              <a:t>[</a:t>
            </a:r>
            <a:r>
              <a:rPr lang="en-US" altLang="zh-CN" sz="1200" b="0" i="0" kern="1200" dirty="0" err="1" smtClean="0">
                <a:solidFill>
                  <a:schemeClr val="tx1"/>
                </a:solidFill>
                <a:effectLst/>
                <a:latin typeface="Arial" charset="0"/>
                <a:ea typeface="宋体" pitchFamily="2" charset="-122"/>
                <a:cs typeface="+mn-cs"/>
              </a:rPr>
              <a:t>pə'septjʊəl</a:t>
            </a:r>
            <a:r>
              <a:rPr lang="en-US" altLang="zh-CN" sz="1200" b="0" i="0" kern="1200" dirty="0" smtClean="0">
                <a:solidFill>
                  <a:schemeClr val="tx1"/>
                </a:solidFill>
                <a:effectLst/>
                <a:latin typeface="Arial" charset="0"/>
                <a:ea typeface="宋体" pitchFamily="2" charset="-122"/>
                <a:cs typeface="+mn-cs"/>
              </a:rPr>
              <a:t>]</a:t>
            </a:r>
            <a:r>
              <a:rPr lang="en-US" altLang="zh-CN" sz="1200" i="0" kern="1200" dirty="0" smtClean="0">
                <a:solidFill>
                  <a:schemeClr val="tx1"/>
                </a:solidFill>
                <a:effectLst/>
                <a:latin typeface="Arial" charset="0"/>
                <a:ea typeface="宋体" pitchFamily="2" charset="-122"/>
                <a:cs typeface="+mn-cs"/>
              </a:rPr>
              <a:t> boundary for the part.</a:t>
            </a:r>
            <a:br>
              <a:rPr lang="en-US" altLang="zh-CN" sz="1200" i="0" kern="1200" dirty="0" smtClean="0">
                <a:solidFill>
                  <a:schemeClr val="tx1"/>
                </a:solidFill>
                <a:effectLst/>
                <a:latin typeface="Arial" charset="0"/>
                <a:ea typeface="宋体" pitchFamily="2" charset="-122"/>
                <a:cs typeface="+mn-cs"/>
              </a:rPr>
            </a:br>
            <a:r>
              <a:rPr lang="en-US" altLang="zh-CN" sz="1200" i="0" kern="1200" dirty="0" smtClean="0">
                <a:solidFill>
                  <a:schemeClr val="tx1"/>
                </a:solidFill>
                <a:effectLst/>
                <a:latin typeface="Arial" charset="0"/>
                <a:ea typeface="宋体" pitchFamily="2" charset="-122"/>
                <a:cs typeface="+mn-cs"/>
              </a:rPr>
              <a:t>Hence, the part’s projection should respect this line as much as possible.</a:t>
            </a:r>
          </a:p>
          <a:p>
            <a:pPr marL="0" indent="0">
              <a:buNone/>
            </a:pPr>
            <a:endParaRPr lang="en-US" altLang="zh-CN" sz="1200" i="0" kern="1200" dirty="0" smtClean="0">
              <a:solidFill>
                <a:schemeClr val="tx1"/>
              </a:solidFill>
              <a:effectLst/>
              <a:latin typeface="Arial" charset="0"/>
              <a:ea typeface="宋体" pitchFamily="2" charset="-122"/>
              <a:cs typeface="+mn-cs"/>
            </a:endParaRPr>
          </a:p>
          <a:p>
            <a:pPr marL="0" indent="0">
              <a:buNone/>
            </a:pPr>
            <a:r>
              <a:rPr lang="en-US" altLang="zh-CN" sz="1200" i="1" kern="1200" dirty="0" smtClean="0">
                <a:solidFill>
                  <a:schemeClr val="tx1"/>
                </a:solidFill>
                <a:effectLst/>
                <a:latin typeface="Arial" charset="0"/>
                <a:ea typeface="宋体" pitchFamily="2" charset="-122"/>
                <a:cs typeface="+mn-cs"/>
              </a:rPr>
              <a:t>P</a:t>
            </a:r>
            <a:r>
              <a:rPr lang="en-US" altLang="zh-CN" sz="1200" i="0" kern="1200" dirty="0" smtClean="0">
                <a:solidFill>
                  <a:schemeClr val="tx1"/>
                </a:solidFill>
                <a:effectLst/>
                <a:latin typeface="Arial" charset="0"/>
                <a:ea typeface="宋体" pitchFamily="2" charset="-122"/>
                <a:cs typeface="+mn-cs"/>
              </a:rPr>
              <a:t>(</a:t>
            </a:r>
            <a:r>
              <a:rPr lang="en-US" altLang="zh-CN" sz="1200" i="1" kern="1200" dirty="0" err="1" smtClean="0">
                <a:solidFill>
                  <a:schemeClr val="tx1"/>
                </a:solidFill>
                <a:effectLst/>
                <a:latin typeface="Arial" charset="0"/>
                <a:ea typeface="宋体" pitchFamily="2" charset="-122"/>
                <a:cs typeface="+mn-cs"/>
              </a:rPr>
              <a:t>i</a:t>
            </a:r>
            <a:r>
              <a:rPr lang="en-US" altLang="zh-CN" sz="1200" i="0" kern="1200" dirty="0" smtClean="0">
                <a:solidFill>
                  <a:schemeClr val="tx1"/>
                </a:solidFill>
                <a:effectLst/>
                <a:latin typeface="Arial" charset="0"/>
                <a:ea typeface="宋体" pitchFamily="2" charset="-122"/>
                <a:cs typeface="+mn-cs"/>
              </a:rPr>
              <a:t>) is defined as the fractional area of the </a:t>
            </a:r>
            <a:r>
              <a:rPr lang="en-US" altLang="zh-CN" sz="1200" i="1" kern="1200" dirty="0" err="1" smtClean="0">
                <a:solidFill>
                  <a:schemeClr val="tx1"/>
                </a:solidFill>
                <a:effectLst/>
                <a:latin typeface="Arial" charset="0"/>
                <a:ea typeface="宋体" pitchFamily="2" charset="-122"/>
                <a:cs typeface="+mn-cs"/>
              </a:rPr>
              <a:t>i-</a:t>
            </a:r>
            <a:r>
              <a:rPr lang="en-US" altLang="zh-CN" sz="1200" i="0" kern="1200" dirty="0" err="1" smtClean="0">
                <a:solidFill>
                  <a:schemeClr val="tx1"/>
                </a:solidFill>
                <a:effectLst/>
                <a:latin typeface="Arial" charset="0"/>
                <a:ea typeface="宋体" pitchFamily="2" charset="-122"/>
                <a:cs typeface="+mn-cs"/>
              </a:rPr>
              <a:t>th</a:t>
            </a:r>
            <a:r>
              <a:rPr lang="en-US" altLang="zh-CN" sz="1200" i="0" kern="1200" dirty="0" smtClean="0">
                <a:solidFill>
                  <a:schemeClr val="tx1"/>
                </a:solidFill>
                <a:effectLst/>
                <a:latin typeface="Arial" charset="0"/>
                <a:ea typeface="宋体" pitchFamily="2" charset="-122"/>
                <a:cs typeface="+mn-cs"/>
              </a:rPr>
              <a:t> super-face lying within the contour closure.</a:t>
            </a:r>
          </a:p>
          <a:p>
            <a:pPr marL="0" indent="0">
              <a:buNone/>
            </a:pPr>
            <a:r>
              <a:rPr lang="en-US" altLang="zh-CN" sz="1200" i="0" kern="1200" dirty="0" smtClean="0">
                <a:solidFill>
                  <a:schemeClr val="tx1"/>
                </a:solidFill>
                <a:effectLst/>
                <a:latin typeface="Arial" charset="0"/>
                <a:ea typeface="宋体" pitchFamily="2" charset="-122"/>
                <a:cs typeface="+mn-cs"/>
              </a:rPr>
              <a:t>[end]</a:t>
            </a:r>
            <a:br>
              <a:rPr lang="en-US" altLang="zh-CN" sz="1200" i="0" kern="1200" dirty="0" smtClean="0">
                <a:solidFill>
                  <a:schemeClr val="tx1"/>
                </a:solidFill>
                <a:effectLst/>
                <a:latin typeface="Arial" charset="0"/>
                <a:ea typeface="宋体" pitchFamily="2" charset="-122"/>
                <a:cs typeface="+mn-cs"/>
              </a:rPr>
            </a:br>
            <a:endParaRPr lang="zh-CN" altLang="en-US" dirty="0" smtClean="0">
              <a:latin typeface="Arial" panose="020B0604020202020204" pitchFamily="34" charset="0"/>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28</a:t>
            </a:fld>
            <a:endParaRPr lang="en-US" altLang="zh-CN"/>
          </a:p>
        </p:txBody>
      </p:sp>
    </p:spTree>
    <p:extLst>
      <p:ext uri="{BB962C8B-B14F-4D97-AF65-F5344CB8AC3E}">
        <p14:creationId xmlns:p14="http://schemas.microsoft.com/office/powerpoint/2010/main" val="25471098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a:buNone/>
            </a:pPr>
            <a:r>
              <a:rPr lang="en-US" altLang="zh-CN" sz="1200" i="0" kern="1200" dirty="0" smtClean="0">
                <a:solidFill>
                  <a:schemeClr val="tx1"/>
                </a:solidFill>
                <a:effectLst/>
                <a:latin typeface="Arial" charset="0"/>
                <a:ea typeface="宋体" pitchFamily="2" charset="-122"/>
                <a:cs typeface="+mn-cs"/>
              </a:rPr>
              <a:t>The second term encodes</a:t>
            </a:r>
            <a:r>
              <a:rPr lang="en-US" altLang="zh-CN" sz="1200" i="0" kern="1200" baseline="0" dirty="0" smtClean="0">
                <a:solidFill>
                  <a:schemeClr val="tx1"/>
                </a:solidFill>
                <a:effectLst/>
                <a:latin typeface="Arial" charset="0"/>
                <a:ea typeface="宋体" pitchFamily="2" charset="-122"/>
                <a:cs typeface="+mn-cs"/>
              </a:rPr>
              <a:t> </a:t>
            </a:r>
            <a:r>
              <a:rPr lang="en-US" altLang="zh-CN" sz="1200" b="1" i="0" kern="1200" baseline="0" dirty="0" smtClean="0">
                <a:solidFill>
                  <a:schemeClr val="tx1"/>
                </a:solidFill>
                <a:effectLst/>
                <a:latin typeface="Arial" charset="0"/>
                <a:ea typeface="宋体" pitchFamily="2" charset="-122"/>
                <a:cs typeface="+mn-cs"/>
              </a:rPr>
              <a:t>t</a:t>
            </a:r>
            <a:r>
              <a:rPr lang="en-US" altLang="zh-CN" sz="1200" b="1" i="0" kern="1200" dirty="0" smtClean="0">
                <a:solidFill>
                  <a:schemeClr val="tx1"/>
                </a:solidFill>
                <a:effectLst/>
                <a:latin typeface="Arial" charset="0"/>
                <a:ea typeface="宋体" pitchFamily="2" charset="-122"/>
                <a:cs typeface="+mn-cs"/>
              </a:rPr>
              <a:t>he Super-face co-occurrence</a:t>
            </a:r>
            <a:r>
              <a:rPr lang="en-US" altLang="zh-CN" sz="1200" b="0" i="0" kern="1200" dirty="0" smtClean="0">
                <a:solidFill>
                  <a:schemeClr val="tx1"/>
                </a:solidFill>
                <a:effectLst/>
                <a:latin typeface="Arial" charset="0"/>
                <a:ea typeface="宋体" pitchFamily="2" charset="-122"/>
                <a:cs typeface="+mn-cs"/>
              </a:rPr>
              <a:t>[</a:t>
            </a:r>
            <a:r>
              <a:rPr lang="en-US" altLang="zh-CN" sz="1200" b="0" i="0" kern="1200" dirty="0" err="1" smtClean="0">
                <a:solidFill>
                  <a:schemeClr val="tx1"/>
                </a:solidFill>
                <a:effectLst/>
                <a:latin typeface="Arial" charset="0"/>
                <a:ea typeface="宋体" pitchFamily="2" charset="-122"/>
                <a:cs typeface="+mn-cs"/>
              </a:rPr>
              <a:t>kəu</a:t>
            </a:r>
            <a:r>
              <a:rPr lang="en-US" altLang="zh-CN" sz="1200" b="0" i="0" kern="1200" dirty="0" smtClean="0">
                <a:solidFill>
                  <a:schemeClr val="tx1"/>
                </a:solidFill>
                <a:effectLst/>
                <a:latin typeface="Arial" charset="0"/>
                <a:ea typeface="宋体" pitchFamily="2" charset="-122"/>
                <a:cs typeface="+mn-cs"/>
              </a:rPr>
              <a:t> </a:t>
            </a:r>
            <a:r>
              <a:rPr lang="en-US" altLang="zh-CN" sz="1200" b="0" i="0" kern="1200" dirty="0" err="1" smtClean="0">
                <a:solidFill>
                  <a:schemeClr val="tx1"/>
                </a:solidFill>
                <a:effectLst/>
                <a:latin typeface="Arial" charset="0"/>
                <a:ea typeface="宋体" pitchFamily="2" charset="-122"/>
                <a:cs typeface="+mn-cs"/>
              </a:rPr>
              <a:t>ə'kʌrəns</a:t>
            </a:r>
            <a:r>
              <a:rPr lang="en-US" altLang="zh-CN" sz="1200" b="0" i="0" kern="1200" dirty="0" smtClean="0">
                <a:solidFill>
                  <a:schemeClr val="tx1"/>
                </a:solidFill>
                <a:effectLst/>
                <a:latin typeface="Arial" charset="0"/>
                <a:ea typeface="宋体" pitchFamily="2" charset="-122"/>
                <a:cs typeface="+mn-cs"/>
              </a:rPr>
              <a:t>] constraint</a:t>
            </a:r>
            <a:r>
              <a:rPr lang="en-US" altLang="zh-CN" sz="1200" b="1" i="0" kern="1200" dirty="0" smtClean="0">
                <a:solidFill>
                  <a:schemeClr val="tx1"/>
                </a:solidFill>
                <a:effectLst/>
                <a:latin typeface="Arial" charset="0"/>
                <a:ea typeface="宋体" pitchFamily="2" charset="-122"/>
                <a:cs typeface="+mn-cs"/>
              </a:rPr>
              <a:t>:</a:t>
            </a:r>
            <a:r>
              <a:rPr lang="en-US" altLang="zh-CN" sz="1200" b="1" i="0" kern="1200" baseline="0" dirty="0" smtClean="0">
                <a:solidFill>
                  <a:schemeClr val="tx1"/>
                </a:solidFill>
                <a:effectLst/>
                <a:latin typeface="Arial" charset="0"/>
                <a:ea typeface="宋体" pitchFamily="2" charset="-122"/>
                <a:cs typeface="+mn-cs"/>
              </a:rPr>
              <a:t> </a:t>
            </a:r>
          </a:p>
          <a:p>
            <a:pPr marL="0" indent="0">
              <a:buNone/>
            </a:pPr>
            <a:r>
              <a:rPr lang="en-US" altLang="zh-CN" sz="1200" i="0" kern="1200" dirty="0" smtClean="0">
                <a:solidFill>
                  <a:schemeClr val="tx1"/>
                </a:solidFill>
                <a:effectLst/>
                <a:latin typeface="Arial" charset="0"/>
                <a:ea typeface="宋体" pitchFamily="2" charset="-122"/>
                <a:cs typeface="+mn-cs"/>
              </a:rPr>
              <a:t>If two super-faces regularly co-occur in the same segment of a random segmentation, </a:t>
            </a:r>
          </a:p>
          <a:p>
            <a:pPr marL="0" indent="0">
              <a:buNone/>
            </a:pPr>
            <a:r>
              <a:rPr lang="en-US" altLang="zh-CN" sz="1200" i="0" kern="1200" dirty="0" smtClean="0">
                <a:solidFill>
                  <a:schemeClr val="tx1"/>
                </a:solidFill>
                <a:effectLst/>
                <a:latin typeface="Arial" charset="0"/>
                <a:ea typeface="宋体" pitchFamily="2" charset="-122"/>
                <a:cs typeface="+mn-cs"/>
              </a:rPr>
              <a:t>They should probably both be retained or both excluded from the part. </a:t>
            </a:r>
          </a:p>
          <a:p>
            <a:pPr marL="0" indent="0">
              <a:buNone/>
            </a:pPr>
            <a:r>
              <a:rPr lang="en-US" altLang="zh-CN" sz="1200" i="0" kern="1200" dirty="0" smtClean="0">
                <a:solidFill>
                  <a:schemeClr val="tx1"/>
                </a:solidFill>
                <a:effectLst/>
                <a:latin typeface="Arial" charset="0"/>
                <a:ea typeface="宋体" pitchFamily="2" charset="-122"/>
                <a:cs typeface="+mn-cs"/>
              </a:rPr>
              <a:t>This acts as a shape prior.</a:t>
            </a:r>
          </a:p>
          <a:p>
            <a:pPr marL="0" indent="0">
              <a:buNone/>
            </a:pPr>
            <a:r>
              <a:rPr lang="en-US" altLang="zh-CN" sz="1200" i="1" kern="1200" dirty="0" err="1" smtClean="0">
                <a:solidFill>
                  <a:schemeClr val="tx1"/>
                </a:solidFill>
                <a:effectLst/>
                <a:latin typeface="Arial" charset="0"/>
                <a:ea typeface="宋体" pitchFamily="2" charset="-122"/>
                <a:cs typeface="+mn-cs"/>
              </a:rPr>
              <a:t>e_ij</a:t>
            </a:r>
            <a:r>
              <a:rPr lang="en-US" altLang="zh-CN" sz="1200" i="1" kern="1200" dirty="0" smtClean="0">
                <a:solidFill>
                  <a:schemeClr val="tx1"/>
                </a:solidFill>
                <a:effectLst/>
                <a:latin typeface="Arial" charset="0"/>
                <a:ea typeface="宋体" pitchFamily="2" charset="-122"/>
                <a:cs typeface="+mn-cs"/>
              </a:rPr>
              <a:t> </a:t>
            </a:r>
            <a:r>
              <a:rPr lang="en-US" altLang="zh-CN" sz="1200" i="0" kern="1200" dirty="0" smtClean="0">
                <a:solidFill>
                  <a:schemeClr val="tx1"/>
                </a:solidFill>
                <a:effectLst/>
                <a:latin typeface="Arial" charset="0"/>
                <a:ea typeface="宋体" pitchFamily="2" charset="-122"/>
                <a:cs typeface="+mn-cs"/>
              </a:rPr>
              <a:t>is the edge weight.</a:t>
            </a:r>
          </a:p>
          <a:p>
            <a:pPr marL="0" indent="0">
              <a:buNone/>
            </a:pPr>
            <a:r>
              <a:rPr lang="en-US" altLang="zh-CN" sz="1200" i="0" kern="1200" dirty="0" smtClean="0">
                <a:solidFill>
                  <a:schemeClr val="tx1"/>
                </a:solidFill>
                <a:effectLst/>
                <a:latin typeface="Arial" charset="0"/>
                <a:ea typeface="宋体" pitchFamily="2" charset="-122"/>
                <a:cs typeface="+mn-cs"/>
              </a:rPr>
              <a:t>[end]</a:t>
            </a:r>
            <a:br>
              <a:rPr lang="en-US" altLang="zh-CN" sz="1200" i="0" kern="1200" dirty="0" smtClean="0">
                <a:solidFill>
                  <a:schemeClr val="tx1"/>
                </a:solidFill>
                <a:effectLst/>
                <a:latin typeface="Arial" charset="0"/>
                <a:ea typeface="宋体" pitchFamily="2" charset="-122"/>
                <a:cs typeface="+mn-cs"/>
              </a:rPr>
            </a:br>
            <a:r>
              <a:rPr lang="en-US" altLang="zh-CN" sz="1200" i="0" kern="1200" dirty="0" smtClean="0">
                <a:solidFill>
                  <a:schemeClr val="tx1"/>
                </a:solidFill>
                <a:effectLst/>
                <a:latin typeface="Arial" charset="0"/>
                <a:ea typeface="宋体" pitchFamily="2" charset="-122"/>
                <a:cs typeface="+mn-cs"/>
              </a:rPr>
              <a:t/>
            </a:r>
            <a:br>
              <a:rPr lang="en-US" altLang="zh-CN" sz="1200" i="0" kern="1200" dirty="0" smtClean="0">
                <a:solidFill>
                  <a:schemeClr val="tx1"/>
                </a:solidFill>
                <a:effectLst/>
                <a:latin typeface="Arial" charset="0"/>
                <a:ea typeface="宋体" pitchFamily="2" charset="-122"/>
                <a:cs typeface="+mn-cs"/>
              </a:rPr>
            </a:br>
            <a:endParaRPr lang="zh-CN" altLang="en-US" dirty="0" smtClean="0">
              <a:latin typeface="Arial" panose="020B0604020202020204" pitchFamily="34" charset="0"/>
            </a:endParaRPr>
          </a:p>
          <a:p>
            <a:pPr marL="0" indent="0">
              <a:buNone/>
            </a:pPr>
            <a:r>
              <a:rPr lang="en-US" altLang="zh-CN" sz="1200" i="0" kern="1200" dirty="0" smtClean="0">
                <a:solidFill>
                  <a:schemeClr val="tx1"/>
                </a:solidFill>
                <a:effectLst/>
                <a:latin typeface="Arial" charset="0"/>
                <a:ea typeface="宋体" pitchFamily="2" charset="-122"/>
                <a:cs typeface="+mn-cs"/>
              </a:rPr>
              <a:t/>
            </a:r>
            <a:br>
              <a:rPr lang="en-US" altLang="zh-CN" sz="1200" i="0" kern="1200" dirty="0" smtClean="0">
                <a:solidFill>
                  <a:schemeClr val="tx1"/>
                </a:solidFill>
                <a:effectLst/>
                <a:latin typeface="Arial" charset="0"/>
                <a:ea typeface="宋体" pitchFamily="2" charset="-122"/>
                <a:cs typeface="+mn-cs"/>
              </a:rPr>
            </a:br>
            <a:endParaRPr lang="zh-CN" altLang="en-US" dirty="0" smtClean="0">
              <a:latin typeface="Arial" panose="020B0604020202020204" pitchFamily="34" charset="0"/>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29</a:t>
            </a:fld>
            <a:endParaRPr lang="en-US" altLang="zh-CN"/>
          </a:p>
        </p:txBody>
      </p:sp>
    </p:spTree>
    <p:extLst>
      <p:ext uri="{BB962C8B-B14F-4D97-AF65-F5344CB8AC3E}">
        <p14:creationId xmlns:p14="http://schemas.microsoft.com/office/powerpoint/2010/main" val="2395398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接下来</a:t>
            </a:r>
            <a:r>
              <a:rPr lang="zh-CN" altLang="en-US" dirty="0" smtClean="0">
                <a:latin typeface="Arial" panose="020B0604020202020204" pitchFamily="34" charset="0"/>
              </a:rPr>
              <a:t>，我们从研究背景与现状开始本次报告。</a:t>
            </a:r>
            <a:endParaRPr lang="en-US" altLang="zh-CN" dirty="0" smtClean="0">
              <a:latin typeface="Arial" panose="020B0604020202020204" pitchFamily="34" charset="0"/>
            </a:endParaRPr>
          </a:p>
          <a:p>
            <a:r>
              <a:rPr lang="en-US" altLang="zh-CN" dirty="0" smtClean="0">
                <a:latin typeface="Arial" panose="020B0604020202020204" pitchFamily="34" charset="0"/>
              </a:rPr>
              <a:t>[end]</a:t>
            </a:r>
            <a:endParaRPr lang="zh-CN" altLang="en-US" dirty="0" smtClean="0">
              <a:latin typeface="Arial" panose="020B0604020202020204" pitchFamily="34" charset="0"/>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3</a:t>
            </a:fld>
            <a:endParaRPr lang="en-US" altLang="zh-CN"/>
          </a:p>
        </p:txBody>
      </p:sp>
    </p:spTree>
    <p:extLst>
      <p:ext uri="{BB962C8B-B14F-4D97-AF65-F5344CB8AC3E}">
        <p14:creationId xmlns:p14="http://schemas.microsoft.com/office/powerpoint/2010/main" val="335650614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a:buNone/>
            </a:pPr>
            <a:r>
              <a:rPr lang="en-US" altLang="zh-CN" sz="1200" i="0" dirty="0" smtClean="0"/>
              <a:t>As our method does not rely on a pre-segmented database, it can retrieve more diverse parts for composition. </a:t>
            </a:r>
            <a:endParaRPr lang="en-US" altLang="zh-CN" sz="1200" i="0" kern="1200" dirty="0" smtClean="0">
              <a:solidFill>
                <a:schemeClr val="tx1"/>
              </a:solidFill>
              <a:effectLst/>
              <a:latin typeface="Arial" charset="0"/>
              <a:ea typeface="宋体" pitchFamily="2" charset="-122"/>
              <a:cs typeface="+mn-cs"/>
            </a:endParaRPr>
          </a:p>
          <a:p>
            <a:pPr marL="0" indent="0">
              <a:buNone/>
            </a:pPr>
            <a:r>
              <a:rPr lang="en-US" altLang="zh-CN" sz="1200" i="0" kern="1200" dirty="0" smtClean="0">
                <a:solidFill>
                  <a:schemeClr val="tx1"/>
                </a:solidFill>
                <a:effectLst/>
                <a:latin typeface="Arial" charset="0"/>
                <a:ea typeface="宋体" pitchFamily="2" charset="-122"/>
                <a:cs typeface="+mn-cs"/>
              </a:rPr>
              <a:t/>
            </a:r>
            <a:br>
              <a:rPr lang="en-US" altLang="zh-CN" sz="1200" i="0" kern="1200" dirty="0" smtClean="0">
                <a:solidFill>
                  <a:schemeClr val="tx1"/>
                </a:solidFill>
                <a:effectLst/>
                <a:latin typeface="Arial" charset="0"/>
                <a:ea typeface="宋体" pitchFamily="2" charset="-122"/>
                <a:cs typeface="+mn-cs"/>
              </a:rPr>
            </a:br>
            <a:r>
              <a:rPr lang="en-US" altLang="zh-CN" sz="1200" i="0" kern="1200" dirty="0" smtClean="0">
                <a:solidFill>
                  <a:schemeClr val="tx1"/>
                </a:solidFill>
                <a:effectLst/>
                <a:latin typeface="Arial" charset="0"/>
                <a:ea typeface="宋体" pitchFamily="2" charset="-122"/>
                <a:cs typeface="+mn-cs"/>
              </a:rPr>
              <a:t>In each subfigure, we show the designed models (red), the user’s sketches (blue), and the part suggestions selected by the user.</a:t>
            </a:r>
          </a:p>
          <a:p>
            <a:pPr marL="0" indent="0">
              <a:buNone/>
            </a:pPr>
            <a:r>
              <a:rPr lang="en-US" altLang="zh-CN" sz="1200" i="0" kern="1200" dirty="0" smtClean="0">
                <a:solidFill>
                  <a:schemeClr val="tx1"/>
                </a:solidFill>
                <a:effectLst/>
                <a:latin typeface="Arial" charset="0"/>
                <a:ea typeface="宋体" pitchFamily="2" charset="-122"/>
                <a:cs typeface="+mn-cs"/>
              </a:rPr>
              <a:t>[end]</a:t>
            </a:r>
            <a:br>
              <a:rPr lang="en-US" altLang="zh-CN" sz="1200" i="0" kern="1200" dirty="0" smtClean="0">
                <a:solidFill>
                  <a:schemeClr val="tx1"/>
                </a:solidFill>
                <a:effectLst/>
                <a:latin typeface="Arial" charset="0"/>
                <a:ea typeface="宋体" pitchFamily="2" charset="-122"/>
                <a:cs typeface="+mn-cs"/>
              </a:rPr>
            </a:br>
            <a:endParaRPr lang="zh-CN" altLang="en-US" i="0" dirty="0" smtClean="0">
              <a:latin typeface="Arial" panose="020B0604020202020204" pitchFamily="34" charset="0"/>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30</a:t>
            </a:fld>
            <a:endParaRPr lang="en-US" altLang="zh-CN"/>
          </a:p>
        </p:txBody>
      </p:sp>
    </p:spTree>
    <p:extLst>
      <p:ext uri="{BB962C8B-B14F-4D97-AF65-F5344CB8AC3E}">
        <p14:creationId xmlns:p14="http://schemas.microsoft.com/office/powerpoint/2010/main" val="7349020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a:buNone/>
            </a:pPr>
            <a:r>
              <a:rPr lang="en-US" altLang="zh-CN" sz="1200" i="0" kern="1200" dirty="0" smtClean="0">
                <a:solidFill>
                  <a:schemeClr val="tx1"/>
                </a:solidFill>
                <a:effectLst/>
                <a:latin typeface="Arial" charset="0"/>
                <a:ea typeface="宋体" pitchFamily="2" charset="-122"/>
                <a:cs typeface="+mn-cs"/>
              </a:rPr>
              <a:t>We compare our method to an approach based on a pre-segmented database of parts.</a:t>
            </a:r>
          </a:p>
          <a:p>
            <a:pPr marL="0" indent="0">
              <a:buNone/>
            </a:pPr>
            <a:endParaRPr lang="en-US" altLang="zh-CN" sz="1200" i="0" kern="1200" dirty="0" smtClean="0">
              <a:solidFill>
                <a:schemeClr val="tx1"/>
              </a:solidFill>
              <a:effectLst/>
              <a:latin typeface="Arial" charset="0"/>
              <a:ea typeface="宋体" pitchFamily="2" charset="-122"/>
              <a:cs typeface="+mn-cs"/>
            </a:endParaRPr>
          </a:p>
          <a:p>
            <a:pPr marL="0" indent="0">
              <a:buNone/>
            </a:pPr>
            <a:r>
              <a:rPr lang="en-US" altLang="zh-CN" sz="1200" i="0" kern="1200" dirty="0" smtClean="0">
                <a:solidFill>
                  <a:schemeClr val="tx1"/>
                </a:solidFill>
                <a:effectLst/>
                <a:latin typeface="Arial" charset="0"/>
                <a:ea typeface="宋体" pitchFamily="2" charset="-122"/>
                <a:cs typeface="+mn-cs"/>
              </a:rPr>
              <a:t>Given the user’s sketch (figure (a) and (c)), we show the retrieval results generated with the two methods.</a:t>
            </a:r>
          </a:p>
          <a:p>
            <a:pPr marL="0" indent="0">
              <a:buNone/>
            </a:pPr>
            <a:endParaRPr lang="en-US" altLang="zh-CN" sz="1200" i="0" kern="1200" dirty="0" smtClean="0">
              <a:solidFill>
                <a:schemeClr val="tx1"/>
              </a:solidFill>
              <a:effectLst/>
              <a:latin typeface="Arial" charset="0"/>
              <a:ea typeface="宋体" pitchFamily="2" charset="-122"/>
              <a:cs typeface="+mn-cs"/>
            </a:endParaRPr>
          </a:p>
          <a:p>
            <a:pPr marL="0" indent="0">
              <a:buNone/>
            </a:pPr>
            <a:r>
              <a:rPr lang="en-US" altLang="zh-CN" sz="1200" i="0" kern="1200" dirty="0" smtClean="0">
                <a:solidFill>
                  <a:schemeClr val="tx1"/>
                </a:solidFill>
                <a:effectLst/>
                <a:latin typeface="Arial" charset="0"/>
                <a:ea typeface="宋体" pitchFamily="2" charset="-122"/>
                <a:cs typeface="+mn-cs"/>
              </a:rPr>
              <a:t>The pre-segmentation method retrieves the predefined parts (the head of the camel model in (b) and the leg of the cow</a:t>
            </a:r>
            <a:r>
              <a:rPr lang="en-US" altLang="zh-CN" sz="1200" b="0" i="0" kern="1200" dirty="0" smtClean="0">
                <a:solidFill>
                  <a:schemeClr val="tx1"/>
                </a:solidFill>
                <a:effectLst/>
                <a:latin typeface="Arial" charset="0"/>
                <a:ea typeface="宋体" pitchFamily="2" charset="-122"/>
                <a:cs typeface="+mn-cs"/>
              </a:rPr>
              <a:t>[</a:t>
            </a:r>
            <a:r>
              <a:rPr lang="en-US" altLang="zh-CN" sz="1200" b="0" i="0" kern="1200" dirty="0" err="1" smtClean="0">
                <a:solidFill>
                  <a:schemeClr val="tx1"/>
                </a:solidFill>
                <a:effectLst/>
                <a:latin typeface="Arial" charset="0"/>
                <a:ea typeface="宋体" pitchFamily="2" charset="-122"/>
                <a:cs typeface="+mn-cs"/>
              </a:rPr>
              <a:t>kaʊ</a:t>
            </a:r>
            <a:r>
              <a:rPr lang="en-US" altLang="zh-CN" sz="1200" b="0" i="0" kern="1200" dirty="0" smtClean="0">
                <a:solidFill>
                  <a:schemeClr val="tx1"/>
                </a:solidFill>
                <a:effectLst/>
                <a:latin typeface="Arial" charset="0"/>
                <a:ea typeface="宋体" pitchFamily="2" charset="-122"/>
                <a:cs typeface="+mn-cs"/>
              </a:rPr>
              <a:t>]</a:t>
            </a:r>
            <a:r>
              <a:rPr lang="en-US" altLang="zh-CN" sz="1200" i="0" kern="1200" dirty="0" smtClean="0">
                <a:solidFill>
                  <a:schemeClr val="tx1"/>
                </a:solidFill>
                <a:effectLst/>
                <a:latin typeface="Arial" charset="0"/>
                <a:ea typeface="宋体" pitchFamily="2" charset="-122"/>
                <a:cs typeface="+mn-cs"/>
              </a:rPr>
              <a:t> model in (d)),</a:t>
            </a:r>
            <a:r>
              <a:rPr lang="en-US" altLang="zh-CN" sz="1200" i="0" kern="1200" baseline="0" dirty="0" smtClean="0">
                <a:solidFill>
                  <a:schemeClr val="tx1"/>
                </a:solidFill>
                <a:effectLst/>
                <a:latin typeface="Arial" charset="0"/>
                <a:ea typeface="宋体" pitchFamily="2" charset="-122"/>
                <a:cs typeface="+mn-cs"/>
              </a:rPr>
              <a:t> </a:t>
            </a:r>
            <a:r>
              <a:rPr lang="en-US" altLang="zh-CN" sz="1200" i="0" kern="1200" dirty="0" smtClean="0">
                <a:solidFill>
                  <a:schemeClr val="tx1"/>
                </a:solidFill>
                <a:effectLst/>
                <a:latin typeface="Arial" charset="0"/>
                <a:ea typeface="宋体" pitchFamily="2" charset="-122"/>
                <a:cs typeface="+mn-cs"/>
              </a:rPr>
              <a:t>which are most similar to the user’s sketch. </a:t>
            </a:r>
          </a:p>
          <a:p>
            <a:pPr marL="0" indent="0">
              <a:buNone/>
            </a:pPr>
            <a:r>
              <a:rPr lang="en-US" altLang="zh-CN" sz="1200" i="0" kern="1200" dirty="0" smtClean="0">
                <a:solidFill>
                  <a:schemeClr val="tx1"/>
                </a:solidFill>
                <a:effectLst/>
                <a:latin typeface="Arial" charset="0"/>
                <a:ea typeface="宋体" pitchFamily="2" charset="-122"/>
                <a:cs typeface="+mn-cs"/>
              </a:rPr>
              <a:t>Our method extracts parts (the “</a:t>
            </a:r>
            <a:r>
              <a:rPr lang="en-US" altLang="zh-CN" sz="1200" i="0" kern="1200" dirty="0" err="1" smtClean="0">
                <a:solidFill>
                  <a:schemeClr val="tx1"/>
                </a:solidFill>
                <a:effectLst/>
                <a:latin typeface="Arial" charset="0"/>
                <a:ea typeface="宋体" pitchFamily="2" charset="-122"/>
                <a:cs typeface="+mn-cs"/>
              </a:rPr>
              <a:t>head+leg</a:t>
            </a:r>
            <a:r>
              <a:rPr lang="en-US" altLang="zh-CN" sz="1200" i="0" kern="1200" dirty="0" smtClean="0">
                <a:solidFill>
                  <a:schemeClr val="tx1"/>
                </a:solidFill>
                <a:effectLst/>
                <a:latin typeface="Arial" charset="0"/>
                <a:ea typeface="宋体" pitchFamily="2" charset="-122"/>
                <a:cs typeface="+mn-cs"/>
              </a:rPr>
              <a:t>” part of the camel model in (b) and the lower leg of the cow model in (d)) on-the-fly according to the user’s sketch.</a:t>
            </a:r>
          </a:p>
          <a:p>
            <a:pPr marL="0" indent="0">
              <a:buNone/>
            </a:pPr>
            <a:r>
              <a:rPr lang="en-US" altLang="zh-CN" sz="1200" i="0" kern="1200" dirty="0" smtClean="0">
                <a:solidFill>
                  <a:schemeClr val="tx1"/>
                </a:solidFill>
                <a:effectLst/>
                <a:latin typeface="Arial" charset="0"/>
                <a:ea typeface="宋体" pitchFamily="2" charset="-122"/>
                <a:cs typeface="+mn-cs"/>
              </a:rPr>
              <a:t>[end]</a:t>
            </a: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31</a:t>
            </a:fld>
            <a:endParaRPr lang="en-US" altLang="zh-CN"/>
          </a:p>
        </p:txBody>
      </p:sp>
    </p:spTree>
    <p:extLst>
      <p:ext uri="{BB962C8B-B14F-4D97-AF65-F5344CB8AC3E}">
        <p14:creationId xmlns:p14="http://schemas.microsoft.com/office/powerpoint/2010/main" val="200982979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1"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latin typeface="Arial" panose="020B0604020202020204" pitchFamily="34" charset="0"/>
              </a:rPr>
              <a:t>前面介绍了“</a:t>
            </a:r>
            <a:r>
              <a:rPr lang="zh-CN" altLang="en-US" dirty="0" smtClean="0"/>
              <a:t>创造力支持的三维虚拟生物造型技术</a:t>
            </a:r>
            <a:r>
              <a:rPr lang="zh-CN" altLang="en-US" dirty="0" smtClean="0">
                <a:latin typeface="Arial" panose="020B0604020202020204" pitchFamily="34" charset="0"/>
              </a:rPr>
              <a:t>”。</a:t>
            </a:r>
            <a:endParaRPr lang="en-US" altLang="zh-CN" dirty="0" smtClean="0">
              <a:latin typeface="Arial" panose="020B0604020202020204" pitchFamily="34" charset="0"/>
            </a:endParaRPr>
          </a:p>
          <a:p>
            <a:pPr marL="0" marR="0" lvl="1"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latin typeface="Arial" panose="020B0604020202020204" pitchFamily="34" charset="0"/>
              </a:rPr>
              <a:t>接下来，介绍我们的第二个研究工作“</a:t>
            </a:r>
            <a:r>
              <a:rPr lang="zh-CN" altLang="en-US" dirty="0" smtClean="0">
                <a:solidFill>
                  <a:srgbClr val="FF0000"/>
                </a:solidFill>
              </a:rPr>
              <a:t>基于草图的按需部件提取</a:t>
            </a:r>
            <a:r>
              <a:rPr lang="zh-CN" altLang="en-US" dirty="0" smtClean="0">
                <a:solidFill>
                  <a:schemeClr val="tx1"/>
                </a:solidFill>
              </a:rPr>
              <a:t>技术”。</a:t>
            </a:r>
            <a:endParaRPr lang="en-US" altLang="zh-CN" dirty="0" smtClean="0">
              <a:solidFill>
                <a:srgbClr val="FF0000"/>
              </a:solidFill>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32</a:t>
            </a:fld>
            <a:endParaRPr lang="en-US" altLang="zh-CN"/>
          </a:p>
        </p:txBody>
      </p:sp>
    </p:spTree>
    <p:extLst>
      <p:ext uri="{BB962C8B-B14F-4D97-AF65-F5344CB8AC3E}">
        <p14:creationId xmlns:p14="http://schemas.microsoft.com/office/powerpoint/2010/main" val="74700740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具有奇异结构的虚拟生物在电子游戏与电影中非常常见。其设计与建模需要想像力与创造力。</a:t>
            </a: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33</a:t>
            </a:fld>
            <a:endParaRPr lang="en-US" altLang="zh-CN"/>
          </a:p>
        </p:txBody>
      </p:sp>
    </p:spTree>
    <p:extLst>
      <p:ext uri="{BB962C8B-B14F-4D97-AF65-F5344CB8AC3E}">
        <p14:creationId xmlns:p14="http://schemas.microsoft.com/office/powerpoint/2010/main" val="32832565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在需要大量多样的结构奇异的虚拟生物模型的情况下，设计与建模变得尤其</a:t>
            </a:r>
            <a:r>
              <a:rPr lang="zh-CN" altLang="en-US" dirty="0" smtClean="0">
                <a:latin typeface="Arial" panose="020B0604020202020204" pitchFamily="34" charset="0"/>
              </a:rPr>
              <a:t>困难。</a:t>
            </a:r>
            <a:endParaRPr lang="en-US" altLang="zh-CN" dirty="0" smtClean="0">
              <a:latin typeface="Arial" panose="020B0604020202020204" pitchFamily="34" charset="0"/>
            </a:endParaRPr>
          </a:p>
          <a:p>
            <a:r>
              <a:rPr lang="zh-CN" altLang="en-US" dirty="0" smtClean="0">
                <a:latin typeface="Arial" panose="020B0604020202020204" pitchFamily="34" charset="0"/>
              </a:rPr>
              <a:t>如图所示，是电子游戏</a:t>
            </a:r>
            <a:r>
              <a:rPr lang="en-US" altLang="zh-CN" dirty="0" smtClean="0">
                <a:latin typeface="Arial" panose="020B0604020202020204" pitchFamily="34" charset="0"/>
              </a:rPr>
              <a:t>Dota2</a:t>
            </a:r>
            <a:r>
              <a:rPr lang="zh-CN" altLang="en-US" dirty="0" smtClean="0">
                <a:latin typeface="Arial" panose="020B0604020202020204" pitchFamily="34" charset="0"/>
              </a:rPr>
              <a:t>的部分角色，可以看到角色的拓扑结构非常奇异并各不相同，双头龙，双尾巴，多对翅膀，两个头，半人马型，等。</a:t>
            </a:r>
            <a:endParaRPr lang="en-US" altLang="zh-CN" dirty="0" smtClean="0">
              <a:latin typeface="Arial" panose="020B0604020202020204" pitchFamily="34" charset="0"/>
            </a:endParaRPr>
          </a:p>
          <a:p>
            <a:r>
              <a:rPr lang="zh-CN" altLang="en-US" dirty="0" smtClean="0">
                <a:latin typeface="Arial" panose="020B0604020202020204" pitchFamily="34" charset="0"/>
              </a:rPr>
              <a:t>当前，这个游戏有约</a:t>
            </a:r>
            <a:r>
              <a:rPr lang="en-US" altLang="zh-CN" dirty="0" smtClean="0">
                <a:latin typeface="Arial" panose="020B0604020202020204" pitchFamily="34" charset="0"/>
              </a:rPr>
              <a:t>120</a:t>
            </a:r>
            <a:r>
              <a:rPr lang="zh-CN" altLang="en-US" dirty="0" smtClean="0">
                <a:latin typeface="Arial" panose="020B0604020202020204" pitchFamily="34" charset="0"/>
              </a:rPr>
              <a:t>个各不相同的怪物角色，并且不断有新的怪物角色加进来。</a:t>
            </a:r>
            <a:endParaRPr lang="zh-CN" altLang="en-US" dirty="0" smtClean="0">
              <a:latin typeface="Arial" panose="020B0604020202020204" pitchFamily="34" charset="0"/>
            </a:endParaRP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34</a:t>
            </a:fld>
            <a:endParaRPr lang="en-US" altLang="zh-CN"/>
          </a:p>
        </p:txBody>
      </p:sp>
    </p:spTree>
    <p:extLst>
      <p:ext uri="{BB962C8B-B14F-4D97-AF65-F5344CB8AC3E}">
        <p14:creationId xmlns:p14="http://schemas.microsoft.com/office/powerpoint/2010/main" val="74203362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我们提出一个创造力支持的过程式造型系统，快速创造出一代代多样的结构奇异的虚拟生物模型，做为对艺术家的提示，辅助其设计与造型。</a:t>
            </a: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35</a:t>
            </a:fld>
            <a:endParaRPr lang="en-US" altLang="zh-CN"/>
          </a:p>
        </p:txBody>
      </p:sp>
    </p:spTree>
    <p:extLst>
      <p:ext uri="{BB962C8B-B14F-4D97-AF65-F5344CB8AC3E}">
        <p14:creationId xmlns:p14="http://schemas.microsoft.com/office/powerpoint/2010/main" val="20629378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基于组合式造型的三维模型建议技术更适用于造型同类模型，无法产生拓扑结构变化。虚拟生物的最大特征是拓扑结构奇异。我们的技术可以产生拓扑结构的变化。</a:t>
            </a:r>
            <a:endParaRPr lang="en-US" altLang="zh-CN" dirty="0" smtClean="0">
              <a:latin typeface="Arial" panose="020B0604020202020204" pitchFamily="34" charset="0"/>
            </a:endParaRPr>
          </a:p>
          <a:p>
            <a:endParaRPr lang="en-US" altLang="zh-CN" dirty="0" smtClean="0">
              <a:latin typeface="Arial" panose="020B0604020202020204" pitchFamily="34" charset="0"/>
            </a:endParaRPr>
          </a:p>
          <a:p>
            <a:r>
              <a:rPr lang="zh-CN" altLang="en-US" dirty="0" smtClean="0">
                <a:latin typeface="Arial" panose="020B0604020202020204" pitchFamily="34" charset="0"/>
              </a:rPr>
              <a:t>基于语法的过程式造型技术</a:t>
            </a:r>
            <a:r>
              <a:rPr lang="zh-CN" altLang="en-US" baseline="0" dirty="0" smtClean="0">
                <a:latin typeface="Arial" panose="020B0604020202020204" pitchFamily="34" charset="0"/>
              </a:rPr>
              <a:t> 通过扩展一个初始的简单元素，得到复杂的模型。我们的生物语法操作一组模型，通过扩展与交换得到新模型。</a:t>
            </a:r>
            <a:endParaRPr lang="zh-CN" altLang="en-US" dirty="0" smtClean="0">
              <a:latin typeface="Arial" panose="020B0604020202020204" pitchFamily="34" charset="0"/>
            </a:endParaRP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36</a:t>
            </a:fld>
            <a:endParaRPr lang="en-US" altLang="zh-CN"/>
          </a:p>
        </p:txBody>
      </p:sp>
    </p:spTree>
    <p:extLst>
      <p:ext uri="{BB962C8B-B14F-4D97-AF65-F5344CB8AC3E}">
        <p14:creationId xmlns:p14="http://schemas.microsoft.com/office/powerpoint/2010/main" val="375039787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本文的核心技术是：生物语法，一种针对虚拟生物造型而特化的形状语法。</a:t>
            </a:r>
            <a:endParaRPr lang="en-US" altLang="zh-CN" dirty="0" smtClean="0">
              <a:latin typeface="Arial" panose="020B0604020202020204" pitchFamily="34" charset="0"/>
            </a:endParaRPr>
          </a:p>
          <a:p>
            <a:r>
              <a:rPr lang="zh-CN" altLang="en-US" dirty="0" smtClean="0">
                <a:latin typeface="Arial" panose="020B0604020202020204" pitchFamily="34" charset="0"/>
              </a:rPr>
              <a:t>其设计目标是：产生拓扑结构奇异的模型，且保持生物的语义约束（部件间相邻关系，对称关系，数目约束等）。</a:t>
            </a:r>
            <a:endParaRPr lang="en-US" altLang="zh-CN" dirty="0" smtClean="0">
              <a:latin typeface="Arial" panose="020B0604020202020204" pitchFamily="34" charset="0"/>
            </a:endParaRPr>
          </a:p>
          <a:p>
            <a:r>
              <a:rPr lang="zh-CN" altLang="en-US" dirty="0" smtClean="0">
                <a:latin typeface="Arial" panose="020B0604020202020204" pitchFamily="34" charset="0"/>
              </a:rPr>
              <a:t>其最核心构成部分是</a:t>
            </a:r>
            <a:r>
              <a:rPr lang="en-US" altLang="zh-CN" dirty="0" smtClean="0">
                <a:latin typeface="Arial" panose="020B0604020202020204" pitchFamily="34" charset="0"/>
              </a:rPr>
              <a:t>4</a:t>
            </a:r>
            <a:r>
              <a:rPr lang="zh-CN" altLang="en-US" dirty="0" smtClean="0">
                <a:latin typeface="Arial" panose="020B0604020202020204" pitchFamily="34" charset="0"/>
              </a:rPr>
              <a:t>类上下文有关的结构变异规则。</a:t>
            </a: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37</a:t>
            </a:fld>
            <a:endParaRPr lang="en-US" altLang="zh-CN"/>
          </a:p>
        </p:txBody>
      </p:sp>
    </p:spTree>
    <p:extLst>
      <p:ext uri="{BB962C8B-B14F-4D97-AF65-F5344CB8AC3E}">
        <p14:creationId xmlns:p14="http://schemas.microsoft.com/office/powerpoint/2010/main" val="33041897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这张图给出了我们技术的产生结果及与最新的模型建议技术的对比结果。</a:t>
            </a:r>
            <a:r>
              <a:rPr lang="en-US" altLang="zh-CN" dirty="0" smtClean="0">
                <a:latin typeface="Arial" panose="020B0604020202020204" pitchFamily="34" charset="0"/>
              </a:rPr>
              <a:t>F&amp;D</a:t>
            </a:r>
            <a:r>
              <a:rPr lang="zh-CN" altLang="en-US" dirty="0" smtClean="0">
                <a:latin typeface="Arial" panose="020B0604020202020204" pitchFamily="34" charset="0"/>
              </a:rPr>
              <a:t>是</a:t>
            </a:r>
            <a:r>
              <a:rPr lang="en-US" altLang="zh-CN" dirty="0" smtClean="0">
                <a:latin typeface="Arial" panose="020B0604020202020204" pitchFamily="34" charset="0"/>
              </a:rPr>
              <a:t>2012</a:t>
            </a:r>
            <a:r>
              <a:rPr lang="zh-CN" altLang="en-US" dirty="0" smtClean="0">
                <a:latin typeface="Arial" panose="020B0604020202020204" pitchFamily="34" charset="0"/>
              </a:rPr>
              <a:t>的</a:t>
            </a:r>
            <a:r>
              <a:rPr lang="en-US" altLang="zh-CN" dirty="0" smtClean="0">
                <a:latin typeface="Arial" panose="020B0604020202020204" pitchFamily="34" charset="0"/>
              </a:rPr>
              <a:t>SG</a:t>
            </a:r>
            <a:r>
              <a:rPr lang="zh-CN" altLang="en-US" dirty="0" smtClean="0">
                <a:latin typeface="Arial" panose="020B0604020202020204" pitchFamily="34" charset="0"/>
              </a:rPr>
              <a:t>文章。</a:t>
            </a:r>
            <a:endParaRPr lang="en-US" altLang="zh-CN" dirty="0" smtClean="0">
              <a:latin typeface="Arial" panose="020B0604020202020204" pitchFamily="34" charset="0"/>
            </a:endParaRPr>
          </a:p>
          <a:p>
            <a:r>
              <a:rPr lang="zh-CN" altLang="en-US" dirty="0" smtClean="0">
                <a:latin typeface="Arial" panose="020B0604020202020204" pitchFamily="34" charset="0"/>
              </a:rPr>
              <a:t>输入相同的模型，我们的技术可以产生出大量的结构奇异的虚拟生物模型，然而，</a:t>
            </a:r>
            <a:r>
              <a:rPr lang="en-US" altLang="zh-CN" dirty="0" smtClean="0">
                <a:latin typeface="Arial" panose="020B0604020202020204" pitchFamily="34" charset="0"/>
              </a:rPr>
              <a:t>F&amp;D</a:t>
            </a:r>
            <a:r>
              <a:rPr lang="zh-CN" altLang="en-US" dirty="0" smtClean="0">
                <a:latin typeface="Arial" panose="020B0604020202020204" pitchFamily="34" charset="0"/>
              </a:rPr>
              <a:t>仅可通过交换组件产生新模型，结果非常局限。</a:t>
            </a: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38</a:t>
            </a:fld>
            <a:endParaRPr lang="en-US" altLang="zh-CN"/>
          </a:p>
        </p:txBody>
      </p:sp>
    </p:spTree>
    <p:extLst>
      <p:ext uri="{BB962C8B-B14F-4D97-AF65-F5344CB8AC3E}">
        <p14:creationId xmlns:p14="http://schemas.microsoft.com/office/powerpoint/2010/main" val="288579573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1"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latin typeface="Arial" panose="020B0604020202020204" pitchFamily="34" charset="0"/>
              </a:rPr>
              <a:t>前面介绍了“</a:t>
            </a:r>
            <a:r>
              <a:rPr lang="zh-CN" altLang="en-US" dirty="0" smtClean="0"/>
              <a:t>创造力支持的三维虚拟生物造型技术</a:t>
            </a:r>
            <a:r>
              <a:rPr lang="zh-CN" altLang="en-US" dirty="0" smtClean="0">
                <a:latin typeface="Arial" panose="020B0604020202020204" pitchFamily="34" charset="0"/>
              </a:rPr>
              <a:t>”。</a:t>
            </a:r>
            <a:endParaRPr lang="en-US" altLang="zh-CN" dirty="0" smtClean="0">
              <a:latin typeface="Arial" panose="020B0604020202020204" pitchFamily="34" charset="0"/>
            </a:endParaRPr>
          </a:p>
          <a:p>
            <a:pPr marL="0" marR="0" lvl="1"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latin typeface="Arial" panose="020B0604020202020204" pitchFamily="34" charset="0"/>
              </a:rPr>
              <a:t>接下来，</a:t>
            </a:r>
            <a:r>
              <a:rPr lang="zh-CN" altLang="en-US" dirty="0" smtClean="0">
                <a:latin typeface="Arial" panose="020B0604020202020204" pitchFamily="34" charset="0"/>
              </a:rPr>
              <a:t>介绍第三个研究</a:t>
            </a:r>
            <a:r>
              <a:rPr lang="zh-CN" altLang="en-US" b="0" dirty="0" smtClean="0">
                <a:latin typeface="Arial" panose="020B0604020202020204" pitchFamily="34" charset="0"/>
              </a:rPr>
              <a:t>工作：</a:t>
            </a:r>
            <a:r>
              <a:rPr lang="zh-CN" altLang="en-US" b="0" dirty="0" smtClean="0">
                <a:solidFill>
                  <a:srgbClr val="FF0000"/>
                </a:solidFill>
              </a:rPr>
              <a:t>针对创意角色模型的蒙皮与三维制造。</a:t>
            </a:r>
            <a:endParaRPr lang="en-US" altLang="zh-CN" b="0" dirty="0" smtClean="0">
              <a:solidFill>
                <a:srgbClr val="FF0000"/>
              </a:solidFill>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39</a:t>
            </a:fld>
            <a:endParaRPr lang="en-US" altLang="zh-CN"/>
          </a:p>
        </p:txBody>
      </p:sp>
    </p:spTree>
    <p:extLst>
      <p:ext uri="{BB962C8B-B14F-4D97-AF65-F5344CB8AC3E}">
        <p14:creationId xmlns:p14="http://schemas.microsoft.com/office/powerpoint/2010/main" val="14975007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TextEdit="1"/>
          </p:cNvSpPr>
          <p:nvPr>
            <p:ph type="sldImg"/>
          </p:nvPr>
        </p:nvSpPr>
        <p:spPr>
          <a:ln/>
        </p:spPr>
      </p:sp>
      <p:sp>
        <p:nvSpPr>
          <p:cNvPr id="5529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在三维影视特效、计算机动画及电子游戏中，三维场景及三维角色模型是必不可少的部分。</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如图所示，左侧是科幻电影阿凡达剧照纳美人及其坐骑伊卡兰，中间是</a:t>
            </a:r>
            <a:r>
              <a:rPr lang="en-US" altLang="zh-CN" sz="1200" i="0" kern="1200" dirty="0" smtClean="0">
                <a:solidFill>
                  <a:schemeClr val="tx1"/>
                </a:solidFill>
                <a:effectLst/>
                <a:latin typeface="Arial" charset="0"/>
                <a:ea typeface="宋体" pitchFamily="2" charset="-122"/>
                <a:cs typeface="+mn-cs"/>
              </a:rPr>
              <a:t>3D</a:t>
            </a:r>
            <a:r>
              <a:rPr lang="zh-CN" altLang="en-US" sz="1200" i="0" kern="1200" dirty="0" smtClean="0">
                <a:solidFill>
                  <a:schemeClr val="tx1"/>
                </a:solidFill>
                <a:effectLst/>
                <a:latin typeface="Arial" charset="0"/>
                <a:ea typeface="宋体" pitchFamily="2" charset="-122"/>
                <a:cs typeface="+mn-cs"/>
              </a:rPr>
              <a:t>动画片</a:t>
            </a:r>
            <a:r>
              <a:rPr lang="en-US" altLang="zh-CN" sz="1200" i="0" kern="1200" dirty="0" smtClean="0">
                <a:solidFill>
                  <a:schemeClr val="tx1"/>
                </a:solidFill>
                <a:effectLst/>
                <a:latin typeface="Arial" charset="0"/>
                <a:ea typeface="宋体" pitchFamily="2" charset="-122"/>
                <a:cs typeface="+mn-cs"/>
              </a:rPr>
              <a:t>《</a:t>
            </a:r>
            <a:r>
              <a:rPr lang="zh-CN" altLang="en-US" sz="1200" i="0" kern="1200" dirty="0" smtClean="0">
                <a:solidFill>
                  <a:schemeClr val="tx1"/>
                </a:solidFill>
                <a:effectLst/>
                <a:latin typeface="Arial" charset="0"/>
                <a:ea typeface="宋体" pitchFamily="2" charset="-122"/>
                <a:cs typeface="+mn-cs"/>
              </a:rPr>
              <a:t>怪兽大学</a:t>
            </a:r>
            <a:r>
              <a:rPr lang="en-US" altLang="zh-CN" sz="1200" i="0" kern="1200" dirty="0" smtClean="0">
                <a:solidFill>
                  <a:schemeClr val="tx1"/>
                </a:solidFill>
                <a:effectLst/>
                <a:latin typeface="Arial" charset="0"/>
                <a:ea typeface="宋体" pitchFamily="2" charset="-122"/>
                <a:cs typeface="+mn-cs"/>
              </a:rPr>
              <a:t>》</a:t>
            </a:r>
            <a:r>
              <a:rPr lang="zh-CN" altLang="en-US" sz="1200" i="0" kern="1200" dirty="0" smtClean="0">
                <a:solidFill>
                  <a:schemeClr val="tx1"/>
                </a:solidFill>
                <a:effectLst/>
                <a:latin typeface="Arial" charset="0"/>
                <a:ea typeface="宋体" pitchFamily="2" charset="-122"/>
                <a:cs typeface="+mn-cs"/>
              </a:rPr>
              <a:t>里的人物角色，右侧是著名电子游戏</a:t>
            </a:r>
            <a:r>
              <a:rPr lang="en-US" altLang="zh-CN" sz="1200" i="0" kern="1200" dirty="0" err="1" smtClean="0">
                <a:solidFill>
                  <a:schemeClr val="tx1"/>
                </a:solidFill>
                <a:effectLst/>
                <a:latin typeface="Arial" charset="0"/>
                <a:ea typeface="宋体" pitchFamily="2" charset="-122"/>
                <a:cs typeface="+mn-cs"/>
              </a:rPr>
              <a:t>Dota</a:t>
            </a:r>
            <a:r>
              <a:rPr lang="zh-CN" altLang="en-US" sz="1200" i="0" kern="1200" dirty="0" smtClean="0">
                <a:solidFill>
                  <a:schemeClr val="tx1"/>
                </a:solidFill>
                <a:effectLst/>
                <a:latin typeface="Arial" charset="0"/>
                <a:ea typeface="宋体" pitchFamily="2" charset="-122"/>
                <a:cs typeface="+mn-cs"/>
              </a:rPr>
              <a:t>场景及其人物角色。</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现有大量的商业造型系统，可以满足各种造型需求，比如，造型及特效工具</a:t>
            </a:r>
            <a:r>
              <a:rPr lang="en-US" altLang="zh-CN" sz="1200" i="0" kern="1200" dirty="0" smtClean="0">
                <a:solidFill>
                  <a:schemeClr val="tx1"/>
                </a:solidFill>
                <a:effectLst/>
                <a:latin typeface="Arial" charset="0"/>
                <a:ea typeface="宋体" pitchFamily="2" charset="-122"/>
                <a:cs typeface="+mn-cs"/>
              </a:rPr>
              <a:t>Maya</a:t>
            </a:r>
            <a:r>
              <a:rPr lang="zh-CN" altLang="en-US" sz="1200" i="0" kern="1200" dirty="0" smtClean="0">
                <a:solidFill>
                  <a:schemeClr val="tx1"/>
                </a:solidFill>
                <a:effectLst/>
                <a:latin typeface="Arial" charset="0"/>
                <a:ea typeface="宋体" pitchFamily="2" charset="-122"/>
                <a:cs typeface="+mn-cs"/>
              </a:rPr>
              <a:t>、</a:t>
            </a:r>
            <a:r>
              <a:rPr lang="en-US" altLang="zh-CN" sz="1200" i="0" kern="1200" dirty="0" smtClean="0">
                <a:solidFill>
                  <a:schemeClr val="tx1"/>
                </a:solidFill>
                <a:effectLst/>
                <a:latin typeface="Arial" charset="0"/>
                <a:ea typeface="宋体" pitchFamily="2" charset="-122"/>
                <a:cs typeface="+mn-cs"/>
              </a:rPr>
              <a:t>3D Max</a:t>
            </a:r>
            <a:r>
              <a:rPr lang="zh-CN" altLang="en-US" sz="1200" i="0" kern="1200" dirty="0" smtClean="0">
                <a:solidFill>
                  <a:schemeClr val="tx1"/>
                </a:solidFill>
                <a:effectLst/>
                <a:latin typeface="Arial" charset="0"/>
                <a:ea typeface="宋体" pitchFamily="2" charset="-122"/>
                <a:cs typeface="+mn-cs"/>
              </a:rPr>
              <a:t>等，</a:t>
            </a:r>
            <a:r>
              <a:rPr lang="en-US" altLang="zh-CN" sz="1200" i="0" kern="1200" baseline="0" dirty="0" smtClean="0">
                <a:solidFill>
                  <a:schemeClr val="tx1"/>
                </a:solidFill>
                <a:effectLst/>
                <a:latin typeface="Arial" charset="0"/>
                <a:ea typeface="宋体" pitchFamily="2" charset="-122"/>
                <a:cs typeface="+mn-cs"/>
              </a:rPr>
              <a:t>UV</a:t>
            </a:r>
            <a:r>
              <a:rPr lang="zh-CN" altLang="en-US" sz="1200" i="0" kern="1200" baseline="0" dirty="0" smtClean="0">
                <a:solidFill>
                  <a:schemeClr val="tx1"/>
                </a:solidFill>
                <a:effectLst/>
                <a:latin typeface="Arial" charset="0"/>
                <a:ea typeface="宋体" pitchFamily="2" charset="-122"/>
                <a:cs typeface="+mn-cs"/>
              </a:rPr>
              <a:t>编辑工具</a:t>
            </a:r>
            <a:r>
              <a:rPr lang="en-US" altLang="zh-CN" sz="1200" i="0" kern="1200" baseline="0" dirty="0" err="1" smtClean="0">
                <a:solidFill>
                  <a:schemeClr val="tx1"/>
                </a:solidFill>
                <a:effectLst/>
                <a:latin typeface="Arial" charset="0"/>
                <a:ea typeface="宋体" pitchFamily="2" charset="-122"/>
                <a:cs typeface="+mn-cs"/>
              </a:rPr>
              <a:t>UVLayout</a:t>
            </a:r>
            <a:r>
              <a:rPr lang="zh-CN" altLang="en-US" sz="1200" i="0" kern="1200" baseline="0" dirty="0" smtClean="0">
                <a:solidFill>
                  <a:schemeClr val="tx1"/>
                </a:solidFill>
                <a:effectLst/>
                <a:latin typeface="Arial" charset="0"/>
                <a:ea typeface="宋体" pitchFamily="2" charset="-122"/>
                <a:cs typeface="+mn-cs"/>
              </a:rPr>
              <a:t>等，细节雕刻工具</a:t>
            </a:r>
            <a:r>
              <a:rPr lang="en-US" altLang="zh-CN" sz="1200" i="0" kern="1200" baseline="0" dirty="0" err="1" smtClean="0">
                <a:solidFill>
                  <a:schemeClr val="tx1"/>
                </a:solidFill>
                <a:effectLst/>
                <a:latin typeface="Arial" charset="0"/>
                <a:ea typeface="宋体" pitchFamily="2" charset="-122"/>
                <a:cs typeface="+mn-cs"/>
              </a:rPr>
              <a:t>ZBrush</a:t>
            </a:r>
            <a:r>
              <a:rPr lang="zh-CN" altLang="en-US" sz="1200" i="0" kern="1200" baseline="0" dirty="0" smtClean="0">
                <a:solidFill>
                  <a:schemeClr val="tx1"/>
                </a:solidFill>
                <a:effectLst/>
                <a:latin typeface="Arial" charset="0"/>
                <a:ea typeface="宋体" pitchFamily="2" charset="-122"/>
                <a:cs typeface="+mn-cs"/>
              </a:rPr>
              <a:t>等。</a:t>
            </a:r>
            <a:endParaRPr lang="en-US" altLang="zh-CN" sz="1200" i="0" kern="1200" baseline="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但这些系统非常复杂，难以掌握，更多地局限于专业人员使用。</a:t>
            </a:r>
            <a:endParaRPr lang="en-US" altLang="zh-CN" sz="1200" i="0" kern="1200" dirty="0" smtClean="0">
              <a:solidFill>
                <a:schemeClr val="tx1"/>
              </a:solidFill>
              <a:effectLst/>
              <a:latin typeface="Arial" charset="0"/>
              <a:ea typeface="宋体" pitchFamily="2" charset="-122"/>
              <a:cs typeface="+mn-cs"/>
            </a:endParaRPr>
          </a:p>
          <a:p>
            <a:r>
              <a:rPr lang="en-US" altLang="zh-CN" sz="1200" i="0" kern="1200" dirty="0" smtClean="0">
                <a:solidFill>
                  <a:schemeClr val="tx1"/>
                </a:solidFill>
                <a:effectLst/>
                <a:latin typeface="Arial" charset="0"/>
                <a:ea typeface="宋体" pitchFamily="2" charset="-122"/>
                <a:cs typeface="+mn-cs"/>
              </a:rPr>
              <a:t>[end]</a:t>
            </a:r>
            <a:endParaRPr lang="zh-CN" altLang="en-US" dirty="0" smtClean="0">
              <a:latin typeface="Arial" panose="020B0604020202020204" pitchFamily="34" charset="0"/>
            </a:endParaRPr>
          </a:p>
        </p:txBody>
      </p:sp>
      <p:sp>
        <p:nvSpPr>
          <p:cNvPr id="5530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E7091F0-41E7-407A-BC24-EEC94C7E1E48}" type="slidenum">
              <a:rPr lang="en-US" altLang="zh-CN"/>
              <a:pPr eaLnBrk="1" hangingPunct="1"/>
              <a:t>4</a:t>
            </a:fld>
            <a:endParaRPr lang="en-US" altLang="zh-CN"/>
          </a:p>
        </p:txBody>
      </p:sp>
    </p:spTree>
    <p:extLst>
      <p:ext uri="{BB962C8B-B14F-4D97-AF65-F5344CB8AC3E}">
        <p14:creationId xmlns:p14="http://schemas.microsoft.com/office/powerpoint/2010/main" val="31818071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正如前面提到的，在</a:t>
            </a:r>
            <a:r>
              <a:rPr lang="zh-CN" altLang="en-US" sz="1200" i="0" kern="1200" dirty="0" smtClean="0">
                <a:solidFill>
                  <a:schemeClr val="tx1"/>
                </a:solidFill>
                <a:effectLst/>
                <a:latin typeface="Arial" charset="0"/>
                <a:ea typeface="宋体" pitchFamily="2" charset="-122"/>
                <a:cs typeface="+mn-cs"/>
              </a:rPr>
              <a:t>很多应用中，造型仅是第一步，后面要为造型结果蒙皮并编辑动画。传统</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上，造型与蒙皮两个步骤分开。这种做法使得迭代更新变得异常困难，因为动画</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师不得不频繁地在造型与蒙皮工具间来回切换。这种做法浪费时间且影响效率。</a:t>
            </a:r>
            <a:endParaRPr lang="en-US" altLang="zh-CN" sz="1200" i="0" kern="1200" dirty="0" smtClean="0">
              <a:solidFill>
                <a:schemeClr val="tx1"/>
              </a:solidFill>
              <a:effectLst/>
              <a:latin typeface="Arial" charset="0"/>
              <a:ea typeface="宋体" pitchFamily="2" charset="-122"/>
              <a:cs typeface="+mn-cs"/>
            </a:endParaRPr>
          </a:p>
          <a:p>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将创造力支持的造型与动画设计结合至一个统一的框架非常重要。这样，动画师就</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可以增量式的方式编辑动画，并立即观察到动画效果。另外一方面，通过使用现</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有的已蒙皮的模型，也节省了不必要的重复性工作。这样的方法对计算机动画，</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计算游戏设计与其它数字娱乐形式有非常重要的意义。然而，据我们所知，在这</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方面几乎没有任何研究工作。</a:t>
            </a:r>
            <a:br>
              <a:rPr lang="zh-CN" altLang="en-US" sz="1200" i="0" kern="1200" dirty="0" smtClean="0">
                <a:solidFill>
                  <a:schemeClr val="tx1"/>
                </a:solidFill>
                <a:effectLst/>
                <a:latin typeface="Arial" charset="0"/>
                <a:ea typeface="宋体" pitchFamily="2" charset="-122"/>
                <a:cs typeface="+mn-cs"/>
              </a:rPr>
            </a:b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在创造力支持的造型系统中融合针对制造的分析，不仅仅可以通过部件组合得到</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高质量的模型，更可以探索模型在不同姿势下的物理特性，这对用户的创造性造</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型过程大有益处。然而，要三维打印一个模型需要考虑很多问题，例如，拓扑，</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平衡性，结构稳定性等。我们的问题更加困难和复杂。</a:t>
            </a:r>
            <a:endParaRPr lang="en-US" altLang="zh-CN" sz="1200" i="0" kern="1200" dirty="0" smtClean="0">
              <a:solidFill>
                <a:schemeClr val="tx1"/>
              </a:solidFill>
              <a:effectLst/>
              <a:latin typeface="Arial" charset="0"/>
              <a:ea typeface="宋体" pitchFamily="2" charset="-122"/>
              <a:cs typeface="+mn-cs"/>
            </a:endParaRPr>
          </a:p>
          <a:p>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我们的问题更加困难和复杂。首先，为了实现逼真的动</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画效果，骨架往往有很多关节。但对三维制造来讲，太多的关节不仅没有必要，</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甚至是一种负担。例如，在图</a:t>
            </a:r>
            <a:r>
              <a:rPr lang="en-US" altLang="zh-CN" sz="1200" i="0" kern="1200" dirty="0" smtClean="0">
                <a:solidFill>
                  <a:schemeClr val="tx1"/>
                </a:solidFill>
                <a:effectLst/>
                <a:latin typeface="Arial" charset="0"/>
                <a:ea typeface="宋体" pitchFamily="2" charset="-122"/>
                <a:cs typeface="+mn-cs"/>
              </a:rPr>
              <a:t>4.1</a:t>
            </a:r>
            <a:r>
              <a:rPr lang="zh-CN" altLang="en-US" sz="1200" i="0" kern="1200" dirty="0" smtClean="0">
                <a:solidFill>
                  <a:schemeClr val="tx1"/>
                </a:solidFill>
                <a:effectLst/>
                <a:latin typeface="Arial" charset="0"/>
                <a:ea typeface="宋体" pitchFamily="2" charset="-122"/>
                <a:cs typeface="+mn-cs"/>
              </a:rPr>
              <a:t>（</a:t>
            </a:r>
            <a:r>
              <a:rPr lang="en-US" altLang="zh-CN" sz="1200" i="0" kern="1200" dirty="0" smtClean="0">
                <a:solidFill>
                  <a:schemeClr val="tx1"/>
                </a:solidFill>
                <a:effectLst/>
                <a:latin typeface="Arial" charset="0"/>
                <a:ea typeface="宋体" pitchFamily="2" charset="-122"/>
                <a:cs typeface="+mn-cs"/>
              </a:rPr>
              <a:t>c</a:t>
            </a:r>
            <a:r>
              <a:rPr lang="zh-CN" altLang="en-US" sz="1200" i="0" kern="1200" dirty="0" smtClean="0">
                <a:solidFill>
                  <a:schemeClr val="tx1"/>
                </a:solidFill>
                <a:effectLst/>
                <a:latin typeface="Arial" charset="0"/>
                <a:ea typeface="宋体" pitchFamily="2" charset="-122"/>
                <a:cs typeface="+mn-cs"/>
              </a:rPr>
              <a:t>）内，就三维打印来讲，尾巴部分完全不需</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要这么多关节。另外一种重要问题，打印出来的模型需要在一系列姿势下保持平</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衡。虽然三维打印方面已有很多研究工作，如，打印带关节的角色模型</a:t>
            </a:r>
            <a:r>
              <a:rPr lang="en-US" altLang="zh-CN" sz="1200" i="0" kern="1200" dirty="0" smtClean="0">
                <a:solidFill>
                  <a:schemeClr val="tx1"/>
                </a:solidFill>
                <a:effectLst/>
                <a:latin typeface="Arial" charset="0"/>
                <a:ea typeface="宋体" pitchFamily="2" charset="-122"/>
                <a:cs typeface="+mn-cs"/>
              </a:rPr>
              <a:t>[79,80]</a:t>
            </a:r>
            <a:r>
              <a:rPr lang="zh-CN" altLang="en-US" sz="1200" i="0" kern="1200" dirty="0" smtClean="0">
                <a:solidFill>
                  <a:schemeClr val="tx1"/>
                </a:solidFill>
                <a:effectLst/>
                <a:latin typeface="Arial" charset="0"/>
                <a:ea typeface="宋体" pitchFamily="2" charset="-122"/>
                <a:cs typeface="+mn-cs"/>
              </a:rPr>
              <a:t>，使</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模型保持平衡 </a:t>
            </a:r>
            <a:r>
              <a:rPr lang="en-US" altLang="zh-CN" sz="1200" i="0" kern="1200" dirty="0" smtClean="0">
                <a:solidFill>
                  <a:schemeClr val="tx1"/>
                </a:solidFill>
                <a:effectLst/>
                <a:latin typeface="Arial" charset="0"/>
                <a:ea typeface="宋体" pitchFamily="2" charset="-122"/>
                <a:cs typeface="+mn-cs"/>
              </a:rPr>
              <a:t>[81,82]</a:t>
            </a:r>
            <a:r>
              <a:rPr lang="zh-CN" altLang="en-US" sz="1200" i="0" kern="1200" dirty="0" smtClean="0">
                <a:solidFill>
                  <a:schemeClr val="tx1"/>
                </a:solidFill>
                <a:effectLst/>
                <a:latin typeface="Arial" charset="0"/>
                <a:ea typeface="宋体" pitchFamily="2" charset="-122"/>
                <a:cs typeface="+mn-cs"/>
              </a:rPr>
              <a:t>。然而，还没有人探索过使打印出来的模型在一系列姿势下保</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持平衡的问题。</a:t>
            </a: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endParaRPr lang="zh-CN" altLang="en-US" dirty="0" smtClean="0">
              <a:latin typeface="Arial" panose="020B0604020202020204" pitchFamily="34" charset="0"/>
            </a:endParaRP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40</a:t>
            </a:fld>
            <a:endParaRPr lang="en-US" altLang="zh-CN"/>
          </a:p>
        </p:txBody>
      </p:sp>
    </p:spTree>
    <p:extLst>
      <p:ext uri="{BB962C8B-B14F-4D97-AF65-F5344CB8AC3E}">
        <p14:creationId xmlns:p14="http://schemas.microsoft.com/office/powerpoint/2010/main" val="16108526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在这篇文章中，我们</a:t>
            </a:r>
            <a:r>
              <a:rPr lang="zh-CN" altLang="en-US" sz="1200" i="0" kern="1200" dirty="0" smtClean="0">
                <a:solidFill>
                  <a:schemeClr val="tx1"/>
                </a:solidFill>
                <a:effectLst/>
                <a:latin typeface="Arial" charset="0"/>
                <a:ea typeface="宋体" pitchFamily="2" charset="-122"/>
                <a:cs typeface="+mn-cs"/>
              </a:rPr>
              <a:t>提出针对创意角色模型的蒙皮与三维制造技术</a:t>
            </a:r>
            <a:r>
              <a:rPr lang="zh-CN" altLang="en-US" sz="1200" i="0" kern="1200" dirty="0" smtClean="0">
                <a:solidFill>
                  <a:schemeClr val="tx1"/>
                </a:solidFill>
                <a:effectLst/>
                <a:latin typeface="Arial" charset="0"/>
                <a:ea typeface="宋体" pitchFamily="2" charset="-122"/>
                <a:cs typeface="+mn-cs"/>
              </a:rPr>
              <a:t>。该技术</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将创造力支持的造型，三维打印分析与骨架绑定融合在一个框架中，极大地方便</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了用户的创造性造型过程。如图 </a:t>
            </a:r>
            <a:r>
              <a:rPr lang="en-US" altLang="zh-CN" sz="1200" i="0" kern="1200" dirty="0" smtClean="0">
                <a:solidFill>
                  <a:schemeClr val="tx1"/>
                </a:solidFill>
                <a:effectLst/>
                <a:latin typeface="Arial" charset="0"/>
                <a:ea typeface="宋体" pitchFamily="2" charset="-122"/>
                <a:cs typeface="+mn-cs"/>
              </a:rPr>
              <a:t>4.1</a:t>
            </a:r>
            <a:r>
              <a:rPr lang="zh-CN" altLang="en-US" sz="1200" i="0" kern="1200" dirty="0" smtClean="0">
                <a:solidFill>
                  <a:schemeClr val="tx1"/>
                </a:solidFill>
                <a:effectLst/>
                <a:latin typeface="Arial" charset="0"/>
                <a:ea typeface="宋体" pitchFamily="2" charset="-122"/>
                <a:cs typeface="+mn-cs"/>
              </a:rPr>
              <a:t>所示，输入一组蒙皮的模型，我们的系统通</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过结构变异工具 </a:t>
            </a:r>
            <a:r>
              <a:rPr lang="en-US" altLang="zh-CN" sz="1200" i="0" kern="1200" dirty="0" smtClean="0">
                <a:solidFill>
                  <a:schemeClr val="tx1"/>
                </a:solidFill>
                <a:effectLst/>
                <a:latin typeface="Arial" charset="0"/>
                <a:ea typeface="宋体" pitchFamily="2" charset="-122"/>
                <a:cs typeface="+mn-cs"/>
              </a:rPr>
              <a:t>[78]</a:t>
            </a:r>
            <a:r>
              <a:rPr lang="zh-CN" altLang="en-US" sz="1200" i="0" kern="1200" dirty="0" smtClean="0">
                <a:solidFill>
                  <a:schemeClr val="tx1"/>
                </a:solidFill>
                <a:effectLst/>
                <a:latin typeface="Arial" charset="0"/>
                <a:ea typeface="宋体" pitchFamily="2" charset="-122"/>
                <a:cs typeface="+mn-cs"/>
              </a:rPr>
              <a:t>“进化”出新一代形状各异的模型。然后，用户从中选择出感兴</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趣的模型，用于进化下一代模型。进化过程如此迭代，直至代数达到阈值，或者</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用户满意。接着，用户可以从得到的模型中选择一个，蒙皮并三维打印。通过造</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型，蒙皮与三维打印的无缝融合，我们的系统提供给用户蒙皮的且可直接三维打</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印的模型，极大地帮助了用户的创意造型。</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endParaRPr lang="zh-CN" altLang="en-US" dirty="0" smtClean="0">
              <a:latin typeface="Arial" panose="020B0604020202020204" pitchFamily="34" charset="0"/>
            </a:endParaRP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41</a:t>
            </a:fld>
            <a:endParaRPr lang="en-US" altLang="zh-CN"/>
          </a:p>
        </p:txBody>
      </p:sp>
    </p:spTree>
    <p:extLst>
      <p:ext uri="{BB962C8B-B14F-4D97-AF65-F5344CB8AC3E}">
        <p14:creationId xmlns:p14="http://schemas.microsoft.com/office/powerpoint/2010/main" val="231444099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可以融合部件表面的同时融合骨架，并以局部方法快速更新融合部件的皮肤权重。</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endParaRPr lang="zh-CN" altLang="en-US" dirty="0" smtClean="0">
              <a:latin typeface="Arial" panose="020B0604020202020204" pitchFamily="34" charset="0"/>
            </a:endParaRP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42</a:t>
            </a:fld>
            <a:endParaRPr lang="en-US" altLang="zh-CN"/>
          </a:p>
        </p:txBody>
      </p:sp>
    </p:spTree>
    <p:extLst>
      <p:ext uri="{BB962C8B-B14F-4D97-AF65-F5344CB8AC3E}">
        <p14:creationId xmlns:p14="http://schemas.microsoft.com/office/powerpoint/2010/main" val="153421351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针对三维打印的骨架优化算法，可以计算出关节的最优数量及位置</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endParaRPr lang="zh-CN" altLang="en-US" dirty="0" smtClean="0">
              <a:latin typeface="Arial" panose="020B0604020202020204" pitchFamily="34" charset="0"/>
            </a:endParaRP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43</a:t>
            </a:fld>
            <a:endParaRPr lang="en-US" altLang="zh-CN"/>
          </a:p>
        </p:txBody>
      </p:sp>
    </p:spTree>
    <p:extLst>
      <p:ext uri="{BB962C8B-B14F-4D97-AF65-F5344CB8AC3E}">
        <p14:creationId xmlns:p14="http://schemas.microsoft.com/office/powerpoint/2010/main" val="411332516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提出一种确保三维物体在不同姿势下保持平衡的方法</a:t>
            </a:r>
            <a:br>
              <a:rPr lang="zh-CN" altLang="en-US" sz="1200" i="0" kern="1200" dirty="0" smtClean="0">
                <a:solidFill>
                  <a:schemeClr val="tx1"/>
                </a:solidFill>
                <a:effectLst/>
                <a:latin typeface="Arial" charset="0"/>
                <a:ea typeface="宋体" pitchFamily="2" charset="-122"/>
                <a:cs typeface="+mn-cs"/>
              </a:rPr>
            </a:b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endParaRPr lang="zh-CN" altLang="en-US" dirty="0" smtClean="0">
              <a:latin typeface="Arial" panose="020B0604020202020204" pitchFamily="34" charset="0"/>
            </a:endParaRP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44</a:t>
            </a:fld>
            <a:endParaRPr lang="en-US" altLang="zh-CN"/>
          </a:p>
        </p:txBody>
      </p:sp>
    </p:spTree>
    <p:extLst>
      <p:ext uri="{BB962C8B-B14F-4D97-AF65-F5344CB8AC3E}">
        <p14:creationId xmlns:p14="http://schemas.microsoft.com/office/powerpoint/2010/main" val="346410460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smtClean="0">
              <a:latin typeface="Arial" panose="020B0604020202020204" pitchFamily="34" charset="0"/>
            </a:endParaRPr>
          </a:p>
        </p:txBody>
      </p:sp>
      <p:sp>
        <p:nvSpPr>
          <p:cNvPr id="593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E9C6C06-D628-4CD8-8C74-5C4A4FD969AB}" type="slidenum">
              <a:rPr lang="en-US" altLang="zh-CN"/>
              <a:pPr eaLnBrk="1" hangingPunct="1"/>
              <a:t>45</a:t>
            </a:fld>
            <a:endParaRPr lang="en-US" altLang="zh-CN"/>
          </a:p>
        </p:txBody>
      </p:sp>
    </p:spTree>
    <p:extLst>
      <p:ext uri="{BB962C8B-B14F-4D97-AF65-F5344CB8AC3E}">
        <p14:creationId xmlns:p14="http://schemas.microsoft.com/office/powerpoint/2010/main" val="67740300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a:ln/>
        </p:spPr>
      </p:sp>
      <p:sp>
        <p:nvSpPr>
          <p:cNvPr id="5427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1"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latin typeface="Arial" panose="020B0604020202020204" pitchFamily="34" charset="0"/>
              </a:rPr>
              <a:t>前面介绍了“</a:t>
            </a:r>
            <a:r>
              <a:rPr lang="zh-CN" altLang="en-US" dirty="0" smtClean="0"/>
              <a:t>创造力支持的三维虚拟生物造型技术</a:t>
            </a:r>
            <a:r>
              <a:rPr lang="zh-CN" altLang="en-US" dirty="0" smtClean="0">
                <a:latin typeface="Arial" panose="020B0604020202020204" pitchFamily="34" charset="0"/>
              </a:rPr>
              <a:t>”。</a:t>
            </a:r>
            <a:endParaRPr lang="en-US" altLang="zh-CN" dirty="0" smtClean="0">
              <a:latin typeface="Arial" panose="020B0604020202020204" pitchFamily="34" charset="0"/>
            </a:endParaRPr>
          </a:p>
          <a:p>
            <a:pPr marL="0" marR="0" lvl="1"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latin typeface="Arial" panose="020B0604020202020204" pitchFamily="34" charset="0"/>
              </a:rPr>
              <a:t>接下来，介绍我们的第二个研究工作“</a:t>
            </a:r>
            <a:r>
              <a:rPr lang="zh-CN" altLang="en-US" dirty="0" smtClean="0">
                <a:solidFill>
                  <a:srgbClr val="FF0000"/>
                </a:solidFill>
              </a:rPr>
              <a:t>基于草图的按需部件提取</a:t>
            </a:r>
            <a:r>
              <a:rPr lang="zh-CN" altLang="en-US" dirty="0" smtClean="0">
                <a:solidFill>
                  <a:schemeClr val="tx1"/>
                </a:solidFill>
              </a:rPr>
              <a:t>技术”。</a:t>
            </a:r>
            <a:endParaRPr lang="en-US" altLang="zh-CN" dirty="0" smtClean="0">
              <a:solidFill>
                <a:srgbClr val="FF0000"/>
              </a:solidFill>
            </a:endParaRPr>
          </a:p>
        </p:txBody>
      </p:sp>
      <p:sp>
        <p:nvSpPr>
          <p:cNvPr id="5427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4C20344-8BE7-4E0A-A10D-899A580B637B}" type="slidenum">
              <a:rPr lang="en-US" altLang="zh-CN"/>
              <a:pPr eaLnBrk="1" hangingPunct="1"/>
              <a:t>46</a:t>
            </a:fld>
            <a:endParaRPr lang="en-US" altLang="zh-CN"/>
          </a:p>
        </p:txBody>
      </p:sp>
    </p:spTree>
    <p:extLst>
      <p:ext uri="{BB962C8B-B14F-4D97-AF65-F5344CB8AC3E}">
        <p14:creationId xmlns:p14="http://schemas.microsoft.com/office/powerpoint/2010/main" val="25640922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应该按如下套路说：</a:t>
            </a:r>
            <a:endParaRPr lang="en-US" altLang="zh-CN" dirty="0" smtClean="0"/>
          </a:p>
          <a:p>
            <a:r>
              <a:rPr lang="zh-CN" altLang="en-US" dirty="0" smtClean="0"/>
              <a:t>针对。。。，我们提出什么。。。</a:t>
            </a:r>
            <a:endParaRPr lang="zh-CN" altLang="en-US" dirty="0"/>
          </a:p>
        </p:txBody>
      </p:sp>
      <p:sp>
        <p:nvSpPr>
          <p:cNvPr id="4" name="灯片编号占位符 3"/>
          <p:cNvSpPr>
            <a:spLocks noGrp="1"/>
          </p:cNvSpPr>
          <p:nvPr>
            <p:ph type="sldNum" sz="quarter" idx="10"/>
          </p:nvPr>
        </p:nvSpPr>
        <p:spPr/>
        <p:txBody>
          <a:bodyPr/>
          <a:lstStyle/>
          <a:p>
            <a:fld id="{CD7BCB9F-25E5-4D1E-ADCC-0DA5E305B3C2}" type="slidenum">
              <a:rPr lang="en-US" altLang="zh-CN" smtClean="0"/>
              <a:pPr/>
              <a:t>47</a:t>
            </a:fld>
            <a:endParaRPr lang="en-US" altLang="zh-CN"/>
          </a:p>
        </p:txBody>
      </p:sp>
    </p:spTree>
    <p:extLst>
      <p:ext uri="{BB962C8B-B14F-4D97-AF65-F5344CB8AC3E}">
        <p14:creationId xmlns:p14="http://schemas.microsoft.com/office/powerpoint/2010/main" val="182263323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4</a:t>
            </a:r>
            <a:r>
              <a:rPr lang="zh-CN" altLang="en-US" dirty="0" smtClean="0"/>
              <a:t>个想法分别简单地说下。</a:t>
            </a:r>
            <a:endParaRPr lang="zh-CN" altLang="en-US" dirty="0"/>
          </a:p>
        </p:txBody>
      </p:sp>
      <p:sp>
        <p:nvSpPr>
          <p:cNvPr id="4" name="灯片编号占位符 3"/>
          <p:cNvSpPr>
            <a:spLocks noGrp="1"/>
          </p:cNvSpPr>
          <p:nvPr>
            <p:ph type="sldNum" sz="quarter" idx="10"/>
          </p:nvPr>
        </p:nvSpPr>
        <p:spPr/>
        <p:txBody>
          <a:bodyPr/>
          <a:lstStyle/>
          <a:p>
            <a:fld id="{CD7BCB9F-25E5-4D1E-ADCC-0DA5E305B3C2}" type="slidenum">
              <a:rPr lang="en-US" altLang="zh-CN" smtClean="0"/>
              <a:pPr/>
              <a:t>48</a:t>
            </a:fld>
            <a:endParaRPr lang="en-US" altLang="zh-CN"/>
          </a:p>
        </p:txBody>
      </p:sp>
    </p:spTree>
    <p:extLst>
      <p:ext uri="{BB962C8B-B14F-4D97-AF65-F5344CB8AC3E}">
        <p14:creationId xmlns:p14="http://schemas.microsoft.com/office/powerpoint/2010/main" val="319348601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最后，感谢我的导师金老师，感谢各位答辩老师，感谢各位同学。</a:t>
            </a:r>
            <a:endParaRPr lang="zh-CN" altLang="en-US" dirty="0"/>
          </a:p>
        </p:txBody>
      </p:sp>
      <p:sp>
        <p:nvSpPr>
          <p:cNvPr id="4" name="灯片编号占位符 3"/>
          <p:cNvSpPr>
            <a:spLocks noGrp="1"/>
          </p:cNvSpPr>
          <p:nvPr>
            <p:ph type="sldNum" sz="quarter" idx="10"/>
          </p:nvPr>
        </p:nvSpPr>
        <p:spPr/>
        <p:txBody>
          <a:bodyPr/>
          <a:lstStyle/>
          <a:p>
            <a:fld id="{CD7BCB9F-25E5-4D1E-ADCC-0DA5E305B3C2}" type="slidenum">
              <a:rPr lang="en-US" altLang="zh-CN" smtClean="0"/>
              <a:pPr/>
              <a:t>49</a:t>
            </a:fld>
            <a:endParaRPr lang="en-US" altLang="zh-CN"/>
          </a:p>
        </p:txBody>
      </p:sp>
    </p:spTree>
    <p:extLst>
      <p:ext uri="{BB962C8B-B14F-4D97-AF65-F5344CB8AC3E}">
        <p14:creationId xmlns:p14="http://schemas.microsoft.com/office/powerpoint/2010/main" val="32850391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TextEdit="1"/>
          </p:cNvSpPr>
          <p:nvPr>
            <p:ph type="sldImg"/>
          </p:nvPr>
        </p:nvSpPr>
        <p:spPr>
          <a:ln/>
        </p:spPr>
      </p:sp>
      <p:sp>
        <p:nvSpPr>
          <p:cNvPr id="5529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过去几十年里，</a:t>
            </a:r>
            <a:r>
              <a:rPr lang="zh-CN" altLang="en-US" sz="1200" i="0" kern="1200" dirty="0" smtClean="0">
                <a:solidFill>
                  <a:schemeClr val="tx1"/>
                </a:solidFill>
                <a:effectLst/>
                <a:latin typeface="Arial" charset="0"/>
                <a:ea typeface="宋体" pitchFamily="2" charset="-122"/>
                <a:cs typeface="+mn-cs"/>
              </a:rPr>
              <a:t>图形学界在简单易用且功能强大的造型技术方面进行了大量研究，提出了草图式造型、组合式造型等方法，取得了重大进展。</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左侧这张图展示了草图式造型的代表性工作（发表于</a:t>
            </a:r>
            <a:r>
              <a:rPr lang="en-US" altLang="zh-CN" sz="1200" i="0" kern="1200" dirty="0" smtClean="0">
                <a:solidFill>
                  <a:schemeClr val="tx1"/>
                </a:solidFill>
                <a:effectLst/>
                <a:latin typeface="Arial" charset="0"/>
                <a:ea typeface="宋体" pitchFamily="2" charset="-122"/>
                <a:cs typeface="+mn-cs"/>
              </a:rPr>
              <a:t>SIG’07</a:t>
            </a:r>
            <a:r>
              <a:rPr lang="zh-CN" altLang="en-US" sz="1200" i="0" kern="1200" dirty="0" smtClean="0">
                <a:solidFill>
                  <a:schemeClr val="tx1"/>
                </a:solidFill>
                <a:effectLst/>
                <a:latin typeface="Arial" charset="0"/>
                <a:ea typeface="宋体" pitchFamily="2" charset="-122"/>
                <a:cs typeface="+mn-cs"/>
              </a:rPr>
              <a:t>）。用户通过草图勾勒模型轮廓，系统将轮廓围的区域隆起成三维模型。</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用户在三维模型上绘制草图，做为</a:t>
            </a:r>
            <a:r>
              <a:rPr lang="en-US" altLang="zh-CN" sz="1200" i="0" kern="1200" dirty="0" smtClean="0">
                <a:solidFill>
                  <a:schemeClr val="tx1"/>
                </a:solidFill>
                <a:effectLst/>
                <a:latin typeface="Arial" charset="0"/>
                <a:ea typeface="宋体" pitchFamily="2" charset="-122"/>
                <a:cs typeface="+mn-cs"/>
              </a:rPr>
              <a:t>Handle</a:t>
            </a:r>
            <a:r>
              <a:rPr lang="zh-CN" altLang="en-US" sz="1200" i="0" kern="1200" dirty="0" smtClean="0">
                <a:solidFill>
                  <a:schemeClr val="tx1"/>
                </a:solidFill>
                <a:effectLst/>
                <a:latin typeface="Arial" charset="0"/>
                <a:ea typeface="宋体" pitchFamily="2" charset="-122"/>
                <a:cs typeface="+mn-cs"/>
              </a:rPr>
              <a:t>编辑模型，该过程不断进行，直接得到最终的结果。</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右侧这张图展示了组合式造型的代表性工作（发表于</a:t>
            </a:r>
            <a:r>
              <a:rPr lang="en-US" altLang="zh-CN" sz="1200" i="0" kern="1200" dirty="0" smtClean="0">
                <a:solidFill>
                  <a:schemeClr val="tx1"/>
                </a:solidFill>
                <a:effectLst/>
                <a:latin typeface="Arial" charset="0"/>
                <a:ea typeface="宋体" pitchFamily="2" charset="-122"/>
                <a:cs typeface="+mn-cs"/>
              </a:rPr>
              <a:t>SIG’04</a:t>
            </a:r>
            <a:r>
              <a:rPr lang="zh-CN" altLang="en-US" sz="1200" i="0" kern="1200" dirty="0" smtClean="0">
                <a:solidFill>
                  <a:schemeClr val="tx1"/>
                </a:solidFill>
                <a:effectLst/>
                <a:latin typeface="Arial" charset="0"/>
                <a:ea typeface="宋体" pitchFamily="2" charset="-122"/>
                <a:cs typeface="+mn-cs"/>
              </a:rPr>
              <a:t>）。用户从三维模型数据库内搜索出匹配模型，从模型上切割下匹配的部件，组合成新模型。</a:t>
            </a:r>
            <a:endParaRPr lang="en-US" altLang="zh-CN" sz="1200" i="0" kern="1200" dirty="0" smtClean="0">
              <a:solidFill>
                <a:schemeClr val="tx1"/>
              </a:solidFill>
              <a:effectLst/>
              <a:latin typeface="Arial" charset="0"/>
              <a:ea typeface="宋体" pitchFamily="2" charset="-122"/>
              <a:cs typeface="+mn-cs"/>
            </a:endParaRPr>
          </a:p>
          <a:p>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这些造型技术操作简单、功能强大，使得用户可以快速造型</a:t>
            </a:r>
            <a:r>
              <a:rPr lang="zh-CN" altLang="en-US" sz="1200" b="1" i="0" kern="1200" dirty="0" smtClean="0">
                <a:solidFill>
                  <a:schemeClr val="tx1"/>
                </a:solidFill>
                <a:effectLst/>
                <a:latin typeface="Arial" charset="0"/>
                <a:ea typeface="宋体" pitchFamily="2" charset="-122"/>
                <a:cs typeface="+mn-cs"/>
              </a:rPr>
              <a:t>想要的</a:t>
            </a:r>
            <a:r>
              <a:rPr lang="zh-CN" altLang="en-US" sz="1200" i="0" kern="1200" dirty="0" smtClean="0">
                <a:solidFill>
                  <a:schemeClr val="tx1"/>
                </a:solidFill>
                <a:effectLst/>
                <a:latin typeface="Arial" charset="0"/>
                <a:ea typeface="宋体" pitchFamily="2" charset="-122"/>
                <a:cs typeface="+mn-cs"/>
              </a:rPr>
              <a:t>模型。</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但是，请注意这些技术有一个共同点：它们将三维造型视为工艺过程，即</a:t>
            </a:r>
            <a:r>
              <a:rPr lang="zh-CN" altLang="en-US" sz="1200" b="1" i="0" kern="1200" dirty="0" smtClean="0">
                <a:solidFill>
                  <a:schemeClr val="tx1"/>
                </a:solidFill>
                <a:effectLst/>
                <a:latin typeface="Arial" charset="0"/>
                <a:ea typeface="宋体" pitchFamily="2" charset="-122"/>
                <a:cs typeface="+mn-cs"/>
              </a:rPr>
              <a:t>用户在造型之前就清楚他所要塑造的是什么样的物体</a:t>
            </a:r>
            <a:r>
              <a:rPr lang="zh-CN" altLang="en-US" sz="1200" i="0" kern="1200" dirty="0" smtClean="0">
                <a:solidFill>
                  <a:schemeClr val="tx1"/>
                </a:solidFill>
                <a:effectLst/>
                <a:latin typeface="Arial" charset="0"/>
                <a:ea typeface="宋体" pitchFamily="2" charset="-122"/>
                <a:cs typeface="+mn-cs"/>
              </a:rPr>
              <a:t>。</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然而，三维造型也是个开放式的艺术创作过程。艺术创作的最大特点是创作目标和方向会经常发生不可预知的改变。</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显然，现有的造型技术不太适用于开放式造型。</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因此，如何在这种探索式造型过程中提供创造力支持以辅助用户更好地创作，这一问题具有重要的理论研究意义与实际应用价值。</a:t>
            </a:r>
            <a:endParaRPr lang="en-US" altLang="zh-CN" sz="1200" i="0" kern="1200" dirty="0" smtClean="0">
              <a:solidFill>
                <a:schemeClr val="tx1"/>
              </a:solidFill>
              <a:effectLst/>
              <a:latin typeface="Arial" charset="0"/>
              <a:ea typeface="宋体" pitchFamily="2" charset="-122"/>
              <a:cs typeface="+mn-cs"/>
            </a:endParaRPr>
          </a:p>
          <a:p>
            <a:r>
              <a:rPr lang="en-US" altLang="zh-CN" sz="1200" i="0" kern="1200" dirty="0" smtClean="0">
                <a:solidFill>
                  <a:schemeClr val="tx1"/>
                </a:solidFill>
                <a:effectLst/>
                <a:latin typeface="Arial" charset="0"/>
                <a:ea typeface="宋体" pitchFamily="2" charset="-122"/>
                <a:cs typeface="+mn-cs"/>
              </a:rPr>
              <a:t>[end]</a:t>
            </a:r>
            <a:endParaRPr lang="zh-CN" altLang="en-US" dirty="0" smtClean="0">
              <a:latin typeface="Arial" panose="020B0604020202020204" pitchFamily="34" charset="0"/>
            </a:endParaRPr>
          </a:p>
        </p:txBody>
      </p:sp>
      <p:sp>
        <p:nvSpPr>
          <p:cNvPr id="5530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E7091F0-41E7-407A-BC24-EEC94C7E1E48}" type="slidenum">
              <a:rPr lang="en-US" altLang="zh-CN"/>
              <a:pPr eaLnBrk="1" hangingPunct="1"/>
              <a:t>5</a:t>
            </a:fld>
            <a:endParaRPr lang="en-US" altLang="zh-CN"/>
          </a:p>
        </p:txBody>
      </p:sp>
    </p:spTree>
    <p:extLst>
      <p:ext uri="{BB962C8B-B14F-4D97-AF65-F5344CB8AC3E}">
        <p14:creationId xmlns:p14="http://schemas.microsoft.com/office/powerpoint/2010/main" val="15310392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TextEdit="1"/>
          </p:cNvSpPr>
          <p:nvPr>
            <p:ph type="sldImg"/>
          </p:nvPr>
        </p:nvSpPr>
        <p:spPr>
          <a:ln/>
        </p:spPr>
      </p:sp>
      <p:sp>
        <p:nvSpPr>
          <p:cNvPr id="5529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其中一类创造力支持的造型技术向用户建议可添加到当前模型的部件。</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如图所示的工作（发表于</a:t>
            </a:r>
            <a:r>
              <a:rPr lang="en-US" altLang="zh-CN" sz="1200" i="0" kern="1200" dirty="0" smtClean="0">
                <a:solidFill>
                  <a:schemeClr val="tx1"/>
                </a:solidFill>
                <a:effectLst/>
                <a:latin typeface="Arial" charset="0"/>
                <a:ea typeface="宋体" pitchFamily="2" charset="-122"/>
                <a:cs typeface="+mn-cs"/>
              </a:rPr>
              <a:t>2010</a:t>
            </a:r>
            <a:r>
              <a:rPr lang="zh-CN" altLang="en-US" sz="1200" i="0" kern="1200" dirty="0" smtClean="0">
                <a:solidFill>
                  <a:schemeClr val="tx1"/>
                </a:solidFill>
                <a:effectLst/>
                <a:latin typeface="Arial" charset="0"/>
                <a:ea typeface="宋体" pitchFamily="2" charset="-122"/>
                <a:cs typeface="+mn-cs"/>
              </a:rPr>
              <a:t>年的</a:t>
            </a:r>
            <a:r>
              <a:rPr lang="en-US" altLang="zh-CN" sz="1200" i="0" kern="1200" dirty="0" smtClean="0">
                <a:solidFill>
                  <a:schemeClr val="tx1"/>
                </a:solidFill>
                <a:effectLst/>
                <a:latin typeface="Arial" charset="0"/>
                <a:ea typeface="宋体" pitchFamily="2" charset="-122"/>
                <a:cs typeface="+mn-cs"/>
              </a:rPr>
              <a:t>SIG</a:t>
            </a:r>
            <a:r>
              <a:rPr lang="zh-CN" altLang="en-US" sz="1200" i="0" kern="1200" dirty="0" smtClean="0">
                <a:solidFill>
                  <a:schemeClr val="tx1"/>
                </a:solidFill>
                <a:effectLst/>
                <a:latin typeface="Arial" charset="0"/>
                <a:ea typeface="宋体" pitchFamily="2" charset="-122"/>
                <a:cs typeface="+mn-cs"/>
              </a:rPr>
              <a:t>），系统基于几何与语义兼容性从模型数据库内搜索可添加到当前模型的部件，</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作为建议提示给用户。用户选择部件添加到当前模型。</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右侧的动物躯干是当前模型。系统建议的部件按语义类别列在左侧。用户选择的部件是右侧绿色的部件。</a:t>
            </a:r>
            <a:endParaRPr lang="en-US" altLang="zh-CN" sz="1200" i="0" kern="1200" dirty="0" smtClean="0">
              <a:solidFill>
                <a:schemeClr val="tx1"/>
              </a:solidFill>
              <a:effectLst/>
              <a:latin typeface="Arial" charset="0"/>
              <a:ea typeface="宋体" pitchFamily="2" charset="-122"/>
              <a:cs typeface="+mn-cs"/>
            </a:endParaRPr>
          </a:p>
          <a:p>
            <a:r>
              <a:rPr lang="en-US" altLang="zh-CN" sz="1200" i="0" kern="1200" dirty="0" smtClean="0">
                <a:solidFill>
                  <a:schemeClr val="tx1"/>
                </a:solidFill>
                <a:effectLst/>
                <a:latin typeface="Arial" charset="0"/>
                <a:ea typeface="宋体" pitchFamily="2" charset="-122"/>
                <a:cs typeface="+mn-cs"/>
              </a:rPr>
              <a:t>[end]</a:t>
            </a:r>
          </a:p>
        </p:txBody>
      </p:sp>
      <p:sp>
        <p:nvSpPr>
          <p:cNvPr id="5530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E7091F0-41E7-407A-BC24-EEC94C7E1E48}" type="slidenum">
              <a:rPr lang="en-US" altLang="zh-CN"/>
              <a:pPr eaLnBrk="1" hangingPunct="1"/>
              <a:t>6</a:t>
            </a:fld>
            <a:endParaRPr lang="en-US" altLang="zh-CN"/>
          </a:p>
        </p:txBody>
      </p:sp>
    </p:spTree>
    <p:extLst>
      <p:ext uri="{BB962C8B-B14F-4D97-AF65-F5344CB8AC3E}">
        <p14:creationId xmlns:p14="http://schemas.microsoft.com/office/powerpoint/2010/main" val="12068844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TextEdit="1"/>
          </p:cNvSpPr>
          <p:nvPr>
            <p:ph type="sldImg"/>
          </p:nvPr>
        </p:nvSpPr>
        <p:spPr>
          <a:ln/>
        </p:spPr>
      </p:sp>
      <p:sp>
        <p:nvSpPr>
          <p:cNvPr id="5529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然后以组合后的模型为输入，在数据库内搜索新的部件并选择合适的部件组合，该过程不断重复，得到最终的模型。</a:t>
            </a:r>
            <a:endParaRPr lang="en-US" altLang="zh-CN" sz="1200" i="0" kern="1200" dirty="0" smtClean="0">
              <a:solidFill>
                <a:schemeClr val="tx1"/>
              </a:solidFill>
              <a:effectLst/>
              <a:latin typeface="Arial" charset="0"/>
              <a:ea typeface="宋体" pitchFamily="2" charset="-122"/>
              <a:cs typeface="+mn-cs"/>
            </a:endParaRPr>
          </a:p>
          <a:p>
            <a:r>
              <a:rPr lang="en-US" altLang="zh-CN" sz="1200" i="0" kern="1200" dirty="0" smtClean="0">
                <a:solidFill>
                  <a:schemeClr val="tx1"/>
                </a:solidFill>
                <a:effectLst/>
                <a:latin typeface="Arial" charset="0"/>
                <a:ea typeface="宋体" pitchFamily="2" charset="-122"/>
                <a:cs typeface="+mn-cs"/>
              </a:rPr>
              <a:t>[end]</a:t>
            </a:r>
            <a:endParaRPr lang="zh-CN" altLang="en-US" dirty="0" smtClean="0">
              <a:latin typeface="Arial" panose="020B0604020202020204" pitchFamily="34" charset="0"/>
            </a:endParaRPr>
          </a:p>
        </p:txBody>
      </p:sp>
      <p:sp>
        <p:nvSpPr>
          <p:cNvPr id="5530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E7091F0-41E7-407A-BC24-EEC94C7E1E48}" type="slidenum">
              <a:rPr lang="en-US" altLang="zh-CN"/>
              <a:pPr eaLnBrk="1" hangingPunct="1"/>
              <a:t>7</a:t>
            </a:fld>
            <a:endParaRPr lang="en-US" altLang="zh-CN"/>
          </a:p>
        </p:txBody>
      </p:sp>
    </p:spTree>
    <p:extLst>
      <p:ext uri="{BB962C8B-B14F-4D97-AF65-F5344CB8AC3E}">
        <p14:creationId xmlns:p14="http://schemas.microsoft.com/office/powerpoint/2010/main" val="826779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TextEdit="1"/>
          </p:cNvSpPr>
          <p:nvPr>
            <p:ph type="sldImg"/>
          </p:nvPr>
        </p:nvSpPr>
        <p:spPr>
          <a:ln/>
        </p:spPr>
      </p:sp>
      <p:sp>
        <p:nvSpPr>
          <p:cNvPr id="5529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这类技术的局限是：都依赖预分割（或标记）的模型数据库，比如，数据库内的人模型分割成头，胳膊，腿，躯干</a:t>
            </a:r>
            <a:r>
              <a:rPr lang="en-US" altLang="zh-CN" sz="1200" i="0" kern="1200" dirty="0" smtClean="0">
                <a:solidFill>
                  <a:schemeClr val="tx1"/>
                </a:solidFill>
                <a:effectLst/>
                <a:latin typeface="Arial" charset="0"/>
                <a:ea typeface="宋体" pitchFamily="2" charset="-122"/>
                <a:cs typeface="+mn-cs"/>
              </a:rPr>
              <a:t>4</a:t>
            </a:r>
            <a:r>
              <a:rPr lang="zh-CN" altLang="en-US" sz="1200" i="0" kern="1200" dirty="0" smtClean="0">
                <a:solidFill>
                  <a:schemeClr val="tx1"/>
                </a:solidFill>
                <a:effectLst/>
                <a:latin typeface="Arial" charset="0"/>
                <a:ea typeface="宋体" pitchFamily="2" charset="-122"/>
                <a:cs typeface="+mn-cs"/>
              </a:rPr>
              <a:t>部分；椅子模型分割成靠背、腿、坐垫</a:t>
            </a:r>
            <a:r>
              <a:rPr lang="en-US" altLang="zh-CN" sz="1200" i="0" kern="1200" dirty="0" smtClean="0">
                <a:solidFill>
                  <a:schemeClr val="tx1"/>
                </a:solidFill>
                <a:effectLst/>
                <a:latin typeface="Arial" charset="0"/>
                <a:ea typeface="宋体" pitchFamily="2" charset="-122"/>
                <a:cs typeface="+mn-cs"/>
              </a:rPr>
              <a:t>3</a:t>
            </a:r>
            <a:r>
              <a:rPr lang="zh-CN" altLang="en-US" sz="1200" i="0" kern="1200" dirty="0" smtClean="0">
                <a:solidFill>
                  <a:schemeClr val="tx1"/>
                </a:solidFill>
                <a:effectLst/>
                <a:latin typeface="Arial" charset="0"/>
                <a:ea typeface="宋体" pitchFamily="2" charset="-122"/>
                <a:cs typeface="+mn-cs"/>
              </a:rPr>
              <a:t>部分。</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用户仅可使用预分割的部件组合模型。</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但是，一些极具启发意义与创意的模型往往是由非标准部件构成。可见，现有的部件建议技术限制了造型空间与用户的创造力。</a:t>
            </a:r>
            <a:endParaRPr lang="en-US" altLang="zh-CN" sz="1200" i="0" kern="1200" dirty="0" smtClean="0">
              <a:solidFill>
                <a:schemeClr val="tx1"/>
              </a:solidFill>
              <a:effectLst/>
              <a:latin typeface="Arial" charset="0"/>
              <a:ea typeface="宋体" pitchFamily="2" charset="-122"/>
              <a:cs typeface="+mn-cs"/>
            </a:endParaRPr>
          </a:p>
          <a:p>
            <a:r>
              <a:rPr lang="en-US" altLang="zh-CN" dirty="0" smtClean="0">
                <a:latin typeface="Arial" panose="020B0604020202020204" pitchFamily="34" charset="0"/>
              </a:rPr>
              <a:t>[end]</a:t>
            </a:r>
            <a:endParaRPr lang="zh-CN" altLang="en-US" dirty="0" smtClean="0">
              <a:latin typeface="Arial" panose="020B0604020202020204" pitchFamily="34" charset="0"/>
            </a:endParaRPr>
          </a:p>
        </p:txBody>
      </p:sp>
      <p:sp>
        <p:nvSpPr>
          <p:cNvPr id="5530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E7091F0-41E7-407A-BC24-EEC94C7E1E48}" type="slidenum">
              <a:rPr lang="en-US" altLang="zh-CN"/>
              <a:pPr eaLnBrk="1" hangingPunct="1"/>
              <a:t>8</a:t>
            </a:fld>
            <a:endParaRPr lang="en-US" altLang="zh-CN"/>
          </a:p>
        </p:txBody>
      </p:sp>
    </p:spTree>
    <p:extLst>
      <p:ext uri="{BB962C8B-B14F-4D97-AF65-F5344CB8AC3E}">
        <p14:creationId xmlns:p14="http://schemas.microsoft.com/office/powerpoint/2010/main" val="37369326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TextEdit="1"/>
          </p:cNvSpPr>
          <p:nvPr>
            <p:ph type="sldImg"/>
          </p:nvPr>
        </p:nvSpPr>
        <p:spPr>
          <a:ln/>
        </p:spPr>
      </p:sp>
      <p:sp>
        <p:nvSpPr>
          <p:cNvPr id="5529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200" i="0" kern="1200" dirty="0" smtClean="0">
                <a:solidFill>
                  <a:schemeClr val="tx1"/>
                </a:solidFill>
                <a:effectLst/>
                <a:latin typeface="Arial" charset="0"/>
                <a:ea typeface="宋体" pitchFamily="2" charset="-122"/>
                <a:cs typeface="+mn-cs"/>
              </a:rPr>
              <a:t>另一类创造力支持的技术专注于向用户建议可用模型，称之为模型建议技术。</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这类技术的输入是同结构的同类模型，通过在不同模型间交换同类部件，产生与输入具有相同结构的同类模型。</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如图所示的工作发表在</a:t>
            </a:r>
            <a:r>
              <a:rPr lang="en-US" altLang="zh-CN" sz="1200" i="0" kern="1200" dirty="0" smtClean="0">
                <a:solidFill>
                  <a:schemeClr val="tx1"/>
                </a:solidFill>
                <a:effectLst/>
                <a:latin typeface="Arial" charset="0"/>
                <a:ea typeface="宋体" pitchFamily="2" charset="-122"/>
                <a:cs typeface="+mn-cs"/>
              </a:rPr>
              <a:t>2012</a:t>
            </a:r>
            <a:r>
              <a:rPr lang="zh-CN" altLang="en-US" sz="1200" i="0" kern="1200" dirty="0" smtClean="0">
                <a:solidFill>
                  <a:schemeClr val="tx1"/>
                </a:solidFill>
                <a:effectLst/>
                <a:latin typeface="Arial" charset="0"/>
                <a:ea typeface="宋体" pitchFamily="2" charset="-122"/>
                <a:cs typeface="+mn-cs"/>
              </a:rPr>
              <a:t>年的</a:t>
            </a:r>
            <a:r>
              <a:rPr lang="en-US" altLang="zh-CN" sz="1200" i="0" kern="1200" dirty="0" smtClean="0">
                <a:solidFill>
                  <a:schemeClr val="tx1"/>
                </a:solidFill>
                <a:effectLst/>
                <a:latin typeface="Arial" charset="0"/>
                <a:ea typeface="宋体" pitchFamily="2" charset="-122"/>
                <a:cs typeface="+mn-cs"/>
              </a:rPr>
              <a:t>SG</a:t>
            </a:r>
            <a:r>
              <a:rPr lang="zh-CN" altLang="en-US" sz="1200" i="0" kern="1200" dirty="0" smtClean="0">
                <a:solidFill>
                  <a:schemeClr val="tx1"/>
                </a:solidFill>
                <a:effectLst/>
                <a:latin typeface="Arial" charset="0"/>
                <a:ea typeface="宋体" pitchFamily="2" charset="-122"/>
                <a:cs typeface="+mn-cs"/>
              </a:rPr>
              <a:t>上。</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在预处理阶段，将飞机模型按语义分割并标记。</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在运行阶段，输入一组飞机模型（绿色），通过得新组合来自不同模型的部件得到新的飞机模型（蓝色），作为建议提示给用户。</a:t>
            </a:r>
            <a:endParaRPr lang="en-US" altLang="zh-CN" sz="1200" i="0" kern="1200" dirty="0" smtClean="0">
              <a:solidFill>
                <a:schemeClr val="tx1"/>
              </a:solidFill>
              <a:effectLst/>
              <a:latin typeface="Arial" charset="0"/>
              <a:ea typeface="宋体" pitchFamily="2" charset="-122"/>
              <a:cs typeface="+mn-cs"/>
            </a:endParaRPr>
          </a:p>
          <a:p>
            <a:r>
              <a:rPr lang="zh-CN" altLang="en-US" sz="1200" i="0" kern="1200" dirty="0" smtClean="0">
                <a:solidFill>
                  <a:schemeClr val="tx1"/>
                </a:solidFill>
                <a:effectLst/>
                <a:latin typeface="Arial" charset="0"/>
                <a:ea typeface="宋体" pitchFamily="2" charset="-122"/>
                <a:cs typeface="+mn-cs"/>
              </a:rPr>
              <a:t>这类工作最大的局限是不适合产生拓扑结构变异。</a:t>
            </a:r>
            <a:br>
              <a:rPr lang="zh-CN" altLang="en-US" sz="1200" i="0" kern="1200" dirty="0" smtClean="0">
                <a:solidFill>
                  <a:schemeClr val="tx1"/>
                </a:solidFill>
                <a:effectLst/>
                <a:latin typeface="Arial" charset="0"/>
                <a:ea typeface="宋体" pitchFamily="2" charset="-122"/>
                <a:cs typeface="+mn-cs"/>
              </a:rPr>
            </a:br>
            <a:r>
              <a:rPr lang="en-US" altLang="zh-CN" sz="1200" i="0" kern="1200" dirty="0" smtClean="0">
                <a:solidFill>
                  <a:schemeClr val="tx1"/>
                </a:solidFill>
                <a:effectLst/>
                <a:latin typeface="Arial" charset="0"/>
                <a:ea typeface="宋体" pitchFamily="2" charset="-122"/>
                <a:cs typeface="+mn-cs"/>
              </a:rPr>
              <a:t>[end]</a:t>
            </a:r>
            <a:r>
              <a:rPr lang="zh-CN" altLang="en-US" sz="1200" i="0" kern="1200" dirty="0" smtClean="0">
                <a:solidFill>
                  <a:schemeClr val="tx1"/>
                </a:solidFill>
                <a:effectLst/>
                <a:latin typeface="Arial" charset="0"/>
                <a:ea typeface="宋体" pitchFamily="2" charset="-122"/>
                <a:cs typeface="+mn-cs"/>
              </a:rPr>
              <a:t/>
            </a:r>
            <a:br>
              <a:rPr lang="zh-CN" altLang="en-US" sz="1200" i="0" kern="1200" dirty="0" smtClean="0">
                <a:solidFill>
                  <a:schemeClr val="tx1"/>
                </a:solidFill>
                <a:effectLst/>
                <a:latin typeface="Arial" charset="0"/>
                <a:ea typeface="宋体" pitchFamily="2" charset="-122"/>
                <a:cs typeface="+mn-cs"/>
              </a:rPr>
            </a:br>
            <a:endParaRPr lang="zh-CN" altLang="en-US" dirty="0" smtClean="0">
              <a:latin typeface="Arial" panose="020B0604020202020204" pitchFamily="34" charset="0"/>
            </a:endParaRPr>
          </a:p>
        </p:txBody>
      </p:sp>
      <p:sp>
        <p:nvSpPr>
          <p:cNvPr id="5530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7E7091F0-41E7-407A-BC24-EEC94C7E1E48}" type="slidenum">
              <a:rPr lang="en-US" altLang="zh-CN"/>
              <a:pPr eaLnBrk="1" hangingPunct="1"/>
              <a:t>9</a:t>
            </a:fld>
            <a:endParaRPr lang="en-US" altLang="zh-CN"/>
          </a:p>
        </p:txBody>
      </p:sp>
    </p:spTree>
    <p:extLst>
      <p:ext uri="{BB962C8B-B14F-4D97-AF65-F5344CB8AC3E}">
        <p14:creationId xmlns:p14="http://schemas.microsoft.com/office/powerpoint/2010/main" val="15331239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4" name="Group 2"/>
          <p:cNvGrpSpPr>
            <a:grpSpLocks/>
          </p:cNvGrpSpPr>
          <p:nvPr/>
        </p:nvGrpSpPr>
        <p:grpSpPr bwMode="auto">
          <a:xfrm>
            <a:off x="0" y="927100"/>
            <a:ext cx="8991600" cy="4495800"/>
            <a:chOff x="0" y="584"/>
            <a:chExt cx="5664" cy="2832"/>
          </a:xfrm>
        </p:grpSpPr>
        <p:sp>
          <p:nvSpPr>
            <p:cNvPr id="5" name="AutoShape 3"/>
            <p:cNvSpPr>
              <a:spLocks noChangeArrowheads="1"/>
            </p:cNvSpPr>
            <p:nvPr userDrawn="1"/>
          </p:nvSpPr>
          <p:spPr bwMode="auto">
            <a:xfrm>
              <a:off x="432" y="1304"/>
              <a:ext cx="4656" cy="2112"/>
            </a:xfrm>
            <a:prstGeom prst="roundRect">
              <a:avLst>
                <a:gd name="adj" fmla="val 16667"/>
              </a:avLst>
            </a:prstGeom>
            <a:noFill/>
            <a:ln w="50800">
              <a:solidFill>
                <a:schemeClr val="bg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zh-CN" sz="2400">
                <a:latin typeface="Times New Roman" panose="02020603050405020304" pitchFamily="18" charset="0"/>
              </a:endParaRPr>
            </a:p>
          </p:txBody>
        </p:sp>
        <p:sp>
          <p:nvSpPr>
            <p:cNvPr id="6" name="Rectangle 4"/>
            <p:cNvSpPr>
              <a:spLocks noChangeArrowheads="1"/>
            </p:cNvSpPr>
            <p:nvPr userDrawn="1"/>
          </p:nvSpPr>
          <p:spPr bwMode="blackWhite">
            <a:xfrm>
              <a:off x="144" y="584"/>
              <a:ext cx="4512" cy="624"/>
            </a:xfrm>
            <a:prstGeom prst="rect">
              <a:avLst/>
            </a:prstGeom>
            <a:solidFill>
              <a:schemeClr val="bg1"/>
            </a:solidFill>
            <a:ln w="57150">
              <a:solidFill>
                <a:schemeClr val="bg2"/>
              </a:solidFill>
              <a:miter lim="800000"/>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zh-CN" sz="2400">
                <a:latin typeface="Times New Roman" panose="02020603050405020304" pitchFamily="18" charset="0"/>
              </a:endParaRPr>
            </a:p>
          </p:txBody>
        </p:sp>
        <p:sp>
          <p:nvSpPr>
            <p:cNvPr id="7" name="AutoShape 5"/>
            <p:cNvSpPr>
              <a:spLocks noChangeArrowheads="1"/>
            </p:cNvSpPr>
            <p:nvPr userDrawn="1"/>
          </p:nvSpPr>
          <p:spPr bwMode="blackWhite">
            <a:xfrm>
              <a:off x="0" y="872"/>
              <a:ext cx="5664" cy="1152"/>
            </a:xfrm>
            <a:custGeom>
              <a:avLst/>
              <a:gdLst>
                <a:gd name="T0" fmla="*/ 0 w 4917"/>
                <a:gd name="T1" fmla="*/ 0 h 1000"/>
                <a:gd name="T2" fmla="*/ 7164184 w 4917"/>
                <a:gd name="T3" fmla="*/ 0 h 1000"/>
                <a:gd name="T4" fmla="*/ 7975271 w 4917"/>
                <a:gd name="T5" fmla="*/ 165588 h 1000"/>
                <a:gd name="T6" fmla="*/ 7164184 w 4917"/>
                <a:gd name="T7" fmla="*/ 330555 h 1000"/>
                <a:gd name="T8" fmla="*/ 0 w 4917"/>
                <a:gd name="T9" fmla="*/ 330622 h 1000"/>
                <a:gd name="T10" fmla="*/ 0 60000 65536"/>
                <a:gd name="T11" fmla="*/ 0 60000 65536"/>
                <a:gd name="T12" fmla="*/ 0 60000 65536"/>
                <a:gd name="T13" fmla="*/ 0 60000 65536"/>
                <a:gd name="T14" fmla="*/ 0 60000 65536"/>
                <a:gd name="T15" fmla="*/ 0 w 4917"/>
                <a:gd name="T16" fmla="*/ 0 h 1000"/>
                <a:gd name="T17" fmla="*/ 2459 w 4917"/>
                <a:gd name="T18" fmla="*/ 1000 h 1000"/>
              </a:gdLst>
              <a:ahLst/>
              <a:cxnLst>
                <a:cxn ang="T10">
                  <a:pos x="T0" y="T1"/>
                </a:cxn>
                <a:cxn ang="T11">
                  <a:pos x="T2" y="T3"/>
                </a:cxn>
                <a:cxn ang="T12">
                  <a:pos x="T4" y="T5"/>
                </a:cxn>
                <a:cxn ang="T13">
                  <a:pos x="T6" y="T7"/>
                </a:cxn>
                <a:cxn ang="T14">
                  <a:pos x="T8" y="T9"/>
                </a:cxn>
              </a:cxnLst>
              <a:rect l="T15" t="T16" r="T17" b="T18"/>
              <a:pathLst>
                <a:path w="4917" h="1000">
                  <a:moveTo>
                    <a:pt x="0" y="0"/>
                  </a:moveTo>
                  <a:lnTo>
                    <a:pt x="4417" y="0"/>
                  </a:lnTo>
                  <a:cubicBezTo>
                    <a:pt x="4693" y="0"/>
                    <a:pt x="4917" y="223"/>
                    <a:pt x="4917" y="500"/>
                  </a:cubicBezTo>
                  <a:cubicBezTo>
                    <a:pt x="4917" y="776"/>
                    <a:pt x="4693" y="999"/>
                    <a:pt x="4417" y="999"/>
                  </a:cubicBezTo>
                  <a:lnTo>
                    <a:pt x="0" y="1000"/>
                  </a:lnTo>
                  <a:lnTo>
                    <a:pt x="0" y="0"/>
                  </a:lnTo>
                  <a:close/>
                </a:path>
              </a:pathLst>
            </a:cu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8" name="Line 6"/>
            <p:cNvSpPr>
              <a:spLocks noChangeShapeType="1"/>
            </p:cNvSpPr>
            <p:nvPr userDrawn="1"/>
          </p:nvSpPr>
          <p:spPr bwMode="auto">
            <a:xfrm>
              <a:off x="0" y="1928"/>
              <a:ext cx="5232" cy="0"/>
            </a:xfrm>
            <a:prstGeom prst="line">
              <a:avLst/>
            </a:prstGeom>
            <a:noFill/>
            <a:ln w="50800">
              <a:solidFill>
                <a:schemeClr val="bg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79879" name="Rectangle 7"/>
          <p:cNvSpPr>
            <a:spLocks noGrp="1" noChangeArrowheads="1"/>
          </p:cNvSpPr>
          <p:nvPr>
            <p:ph type="ctrTitle"/>
          </p:nvPr>
        </p:nvSpPr>
        <p:spPr>
          <a:xfrm>
            <a:off x="228600" y="1427163"/>
            <a:ext cx="8077200" cy="1609725"/>
          </a:xfrm>
        </p:spPr>
        <p:txBody>
          <a:bodyPr/>
          <a:lstStyle>
            <a:lvl1pPr>
              <a:defRPr sz="4600"/>
            </a:lvl1pPr>
          </a:lstStyle>
          <a:p>
            <a:pPr lvl="0"/>
            <a:r>
              <a:rPr lang="zh-CN" altLang="en-US" noProof="0" smtClean="0"/>
              <a:t>单击此处编辑母版标题样式</a:t>
            </a:r>
          </a:p>
        </p:txBody>
      </p:sp>
      <p:sp>
        <p:nvSpPr>
          <p:cNvPr id="79880" name="Rectangle 8"/>
          <p:cNvSpPr>
            <a:spLocks noGrp="1" noChangeArrowheads="1"/>
          </p:cNvSpPr>
          <p:nvPr>
            <p:ph type="subTitle" idx="1"/>
          </p:nvPr>
        </p:nvSpPr>
        <p:spPr>
          <a:xfrm>
            <a:off x="1066800" y="3441700"/>
            <a:ext cx="6629400" cy="1676400"/>
          </a:xfrm>
        </p:spPr>
        <p:txBody>
          <a:bodyPr/>
          <a:lstStyle>
            <a:lvl1pPr marL="0" indent="0">
              <a:buFont typeface="Wingdings" pitchFamily="2" charset="2"/>
              <a:buNone/>
              <a:defRPr/>
            </a:lvl1pPr>
          </a:lstStyle>
          <a:p>
            <a:pPr lvl="0"/>
            <a:r>
              <a:rPr lang="zh-CN" altLang="en-US" noProof="0" smtClean="0"/>
              <a:t>单击此处编辑母版副标题样式</a:t>
            </a:r>
          </a:p>
        </p:txBody>
      </p:sp>
      <p:sp>
        <p:nvSpPr>
          <p:cNvPr id="9" name="Rectangle 9"/>
          <p:cNvSpPr>
            <a:spLocks noGrp="1" noChangeArrowheads="1"/>
          </p:cNvSpPr>
          <p:nvPr>
            <p:ph type="dt" sz="half" idx="10"/>
          </p:nvPr>
        </p:nvSpPr>
        <p:spPr>
          <a:xfrm>
            <a:off x="457200" y="6248400"/>
            <a:ext cx="2133600" cy="471488"/>
          </a:xfrm>
        </p:spPr>
        <p:txBody>
          <a:bodyPr/>
          <a:lstStyle>
            <a:lvl1pPr>
              <a:defRPr/>
            </a:lvl1pPr>
          </a:lstStyle>
          <a:p>
            <a:pPr>
              <a:defRPr/>
            </a:pPr>
            <a:endParaRPr lang="en-US" altLang="zh-CN"/>
          </a:p>
        </p:txBody>
      </p:sp>
      <p:sp>
        <p:nvSpPr>
          <p:cNvPr id="10" name="Rectangle 10"/>
          <p:cNvSpPr>
            <a:spLocks noGrp="1" noChangeArrowheads="1"/>
          </p:cNvSpPr>
          <p:nvPr>
            <p:ph type="ftr" sz="quarter" idx="11"/>
          </p:nvPr>
        </p:nvSpPr>
        <p:spPr>
          <a:xfrm>
            <a:off x="3124200" y="6253163"/>
            <a:ext cx="2895600" cy="457200"/>
          </a:xfrm>
        </p:spPr>
        <p:txBody>
          <a:bodyPr/>
          <a:lstStyle>
            <a:lvl1pPr>
              <a:defRPr/>
            </a:lvl1pPr>
          </a:lstStyle>
          <a:p>
            <a:pPr>
              <a:defRPr/>
            </a:pPr>
            <a:endParaRPr lang="en-US" altLang="zh-CN"/>
          </a:p>
        </p:txBody>
      </p:sp>
      <p:sp>
        <p:nvSpPr>
          <p:cNvPr id="11" name="Rectangle 11"/>
          <p:cNvSpPr>
            <a:spLocks noGrp="1" noChangeArrowheads="1"/>
          </p:cNvSpPr>
          <p:nvPr>
            <p:ph type="sldNum" sz="quarter" idx="12"/>
          </p:nvPr>
        </p:nvSpPr>
        <p:spPr>
          <a:xfrm>
            <a:off x="6553200" y="6248400"/>
            <a:ext cx="2133600" cy="471488"/>
          </a:xfrm>
        </p:spPr>
        <p:txBody>
          <a:bodyPr/>
          <a:lstStyle>
            <a:lvl1pPr>
              <a:defRPr/>
            </a:lvl1pPr>
          </a:lstStyle>
          <a:p>
            <a:fld id="{4DD4878A-3C90-4DB8-A7D1-F8F8FD5AB00E}" type="slidenum">
              <a:rPr lang="en-US" altLang="zh-CN"/>
              <a:pPr/>
              <a:t>‹#›</a:t>
            </a:fld>
            <a:endParaRPr lang="en-US" altLang="zh-CN"/>
          </a:p>
        </p:txBody>
      </p:sp>
    </p:spTree>
    <p:extLst>
      <p:ext uri="{BB962C8B-B14F-4D97-AF65-F5344CB8AC3E}">
        <p14:creationId xmlns:p14="http://schemas.microsoft.com/office/powerpoint/2010/main" val="35150992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8"/>
          <p:cNvSpPr>
            <a:spLocks noGrp="1" noChangeArrowheads="1"/>
          </p:cNvSpPr>
          <p:nvPr userDrawn="1">
            <p:ph type="dt" sz="half" idx="10"/>
          </p:nvPr>
        </p:nvSpPr>
        <p:spPr>
          <a:ln/>
        </p:spPr>
        <p:txBody>
          <a:bodyPr/>
          <a:lstStyle>
            <a:lvl1pPr>
              <a:defRPr/>
            </a:lvl1pPr>
          </a:lstStyle>
          <a:p>
            <a:pPr>
              <a:defRPr/>
            </a:pPr>
            <a:endParaRPr lang="en-US" altLang="zh-CN"/>
          </a:p>
        </p:txBody>
      </p:sp>
      <p:sp>
        <p:nvSpPr>
          <p:cNvPr id="5" name="Rectangle 9"/>
          <p:cNvSpPr>
            <a:spLocks noGrp="1" noChangeArrowheads="1"/>
          </p:cNvSpPr>
          <p:nvPr userDrawn="1">
            <p:ph type="ftr" sz="quarter" idx="11"/>
          </p:nvPr>
        </p:nvSpPr>
        <p:spPr>
          <a:ln/>
        </p:spPr>
        <p:txBody>
          <a:bodyPr/>
          <a:lstStyle>
            <a:lvl1pPr>
              <a:defRPr/>
            </a:lvl1pPr>
          </a:lstStyle>
          <a:p>
            <a:pPr>
              <a:defRPr/>
            </a:pPr>
            <a:endParaRPr lang="en-US" altLang="zh-CN"/>
          </a:p>
        </p:txBody>
      </p:sp>
      <p:sp>
        <p:nvSpPr>
          <p:cNvPr id="6" name="Rectangle 10"/>
          <p:cNvSpPr>
            <a:spLocks noGrp="1" noChangeArrowheads="1"/>
          </p:cNvSpPr>
          <p:nvPr userDrawn="1">
            <p:ph type="sldNum" sz="quarter" idx="12"/>
          </p:nvPr>
        </p:nvSpPr>
        <p:spPr>
          <a:ln/>
        </p:spPr>
        <p:txBody>
          <a:bodyPr/>
          <a:lstStyle>
            <a:lvl1pPr>
              <a:defRPr/>
            </a:lvl1pPr>
          </a:lstStyle>
          <a:p>
            <a:fld id="{63D0B5B6-3747-421D-B110-49F513E53033}" type="slidenum">
              <a:rPr lang="en-US" altLang="zh-CN"/>
              <a:pPr/>
              <a:t>‹#›</a:t>
            </a:fld>
            <a:endParaRPr lang="en-US" altLang="zh-CN"/>
          </a:p>
        </p:txBody>
      </p:sp>
    </p:spTree>
    <p:extLst>
      <p:ext uri="{BB962C8B-B14F-4D97-AF65-F5344CB8AC3E}">
        <p14:creationId xmlns:p14="http://schemas.microsoft.com/office/powerpoint/2010/main" val="3877646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450013" y="228600"/>
            <a:ext cx="2084387" cy="579120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195263" y="228600"/>
            <a:ext cx="6102350" cy="579120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8"/>
          <p:cNvSpPr>
            <a:spLocks noGrp="1" noChangeArrowheads="1"/>
          </p:cNvSpPr>
          <p:nvPr userDrawn="1">
            <p:ph type="dt" sz="half" idx="10"/>
          </p:nvPr>
        </p:nvSpPr>
        <p:spPr>
          <a:ln/>
        </p:spPr>
        <p:txBody>
          <a:bodyPr/>
          <a:lstStyle>
            <a:lvl1pPr>
              <a:defRPr/>
            </a:lvl1pPr>
          </a:lstStyle>
          <a:p>
            <a:pPr>
              <a:defRPr/>
            </a:pPr>
            <a:endParaRPr lang="en-US" altLang="zh-CN"/>
          </a:p>
        </p:txBody>
      </p:sp>
      <p:sp>
        <p:nvSpPr>
          <p:cNvPr id="5" name="Rectangle 9"/>
          <p:cNvSpPr>
            <a:spLocks noGrp="1" noChangeArrowheads="1"/>
          </p:cNvSpPr>
          <p:nvPr userDrawn="1">
            <p:ph type="ftr" sz="quarter" idx="11"/>
          </p:nvPr>
        </p:nvSpPr>
        <p:spPr>
          <a:ln/>
        </p:spPr>
        <p:txBody>
          <a:bodyPr/>
          <a:lstStyle>
            <a:lvl1pPr>
              <a:defRPr/>
            </a:lvl1pPr>
          </a:lstStyle>
          <a:p>
            <a:pPr>
              <a:defRPr/>
            </a:pPr>
            <a:endParaRPr lang="en-US" altLang="zh-CN"/>
          </a:p>
        </p:txBody>
      </p:sp>
      <p:sp>
        <p:nvSpPr>
          <p:cNvPr id="6" name="Rectangle 10"/>
          <p:cNvSpPr>
            <a:spLocks noGrp="1" noChangeArrowheads="1"/>
          </p:cNvSpPr>
          <p:nvPr userDrawn="1">
            <p:ph type="sldNum" sz="quarter" idx="12"/>
          </p:nvPr>
        </p:nvSpPr>
        <p:spPr>
          <a:ln/>
        </p:spPr>
        <p:txBody>
          <a:bodyPr/>
          <a:lstStyle>
            <a:lvl1pPr>
              <a:defRPr/>
            </a:lvl1pPr>
          </a:lstStyle>
          <a:p>
            <a:fld id="{4849595E-DBFA-4314-AC60-BCE4B52F71CE}" type="slidenum">
              <a:rPr lang="en-US" altLang="zh-CN"/>
              <a:pPr/>
              <a:t>‹#›</a:t>
            </a:fld>
            <a:endParaRPr lang="en-US" altLang="zh-CN"/>
          </a:p>
        </p:txBody>
      </p:sp>
    </p:spTree>
    <p:extLst>
      <p:ext uri="{BB962C8B-B14F-4D97-AF65-F5344CB8AC3E}">
        <p14:creationId xmlns:p14="http://schemas.microsoft.com/office/powerpoint/2010/main" val="3011434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8"/>
          <p:cNvSpPr>
            <a:spLocks noGrp="1" noChangeArrowheads="1"/>
          </p:cNvSpPr>
          <p:nvPr userDrawn="1">
            <p:ph type="dt" sz="half" idx="10"/>
          </p:nvPr>
        </p:nvSpPr>
        <p:spPr>
          <a:ln/>
        </p:spPr>
        <p:txBody>
          <a:bodyPr/>
          <a:lstStyle>
            <a:lvl1pPr>
              <a:defRPr/>
            </a:lvl1pPr>
          </a:lstStyle>
          <a:p>
            <a:pPr>
              <a:defRPr/>
            </a:pPr>
            <a:endParaRPr lang="en-US" altLang="zh-CN"/>
          </a:p>
        </p:txBody>
      </p:sp>
      <p:sp>
        <p:nvSpPr>
          <p:cNvPr id="5" name="Rectangle 9"/>
          <p:cNvSpPr>
            <a:spLocks noGrp="1" noChangeArrowheads="1"/>
          </p:cNvSpPr>
          <p:nvPr userDrawn="1">
            <p:ph type="ftr" sz="quarter" idx="11"/>
          </p:nvPr>
        </p:nvSpPr>
        <p:spPr>
          <a:ln/>
        </p:spPr>
        <p:txBody>
          <a:bodyPr/>
          <a:lstStyle>
            <a:lvl1pPr>
              <a:defRPr/>
            </a:lvl1pPr>
          </a:lstStyle>
          <a:p>
            <a:pPr>
              <a:defRPr/>
            </a:pPr>
            <a:endParaRPr lang="en-US" altLang="zh-CN"/>
          </a:p>
        </p:txBody>
      </p:sp>
      <p:sp>
        <p:nvSpPr>
          <p:cNvPr id="6" name="Rectangle 10"/>
          <p:cNvSpPr>
            <a:spLocks noGrp="1" noChangeArrowheads="1"/>
          </p:cNvSpPr>
          <p:nvPr userDrawn="1">
            <p:ph type="sldNum" sz="quarter" idx="12"/>
          </p:nvPr>
        </p:nvSpPr>
        <p:spPr>
          <a:ln/>
        </p:spPr>
        <p:txBody>
          <a:bodyPr/>
          <a:lstStyle>
            <a:lvl1pPr>
              <a:defRPr/>
            </a:lvl1pPr>
          </a:lstStyle>
          <a:p>
            <a:fld id="{4D14619A-555D-44E7-AD6C-ACBF969FD403}" type="slidenum">
              <a:rPr lang="en-US" altLang="zh-CN"/>
              <a:pPr/>
              <a:t>‹#›</a:t>
            </a:fld>
            <a:endParaRPr lang="en-US" altLang="zh-CN"/>
          </a:p>
        </p:txBody>
      </p:sp>
    </p:spTree>
    <p:extLst>
      <p:ext uri="{BB962C8B-B14F-4D97-AF65-F5344CB8AC3E}">
        <p14:creationId xmlns:p14="http://schemas.microsoft.com/office/powerpoint/2010/main" val="28765405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8"/>
          <p:cNvSpPr>
            <a:spLocks noGrp="1" noChangeArrowheads="1"/>
          </p:cNvSpPr>
          <p:nvPr userDrawn="1">
            <p:ph type="dt" sz="half" idx="10"/>
          </p:nvPr>
        </p:nvSpPr>
        <p:spPr>
          <a:ln/>
        </p:spPr>
        <p:txBody>
          <a:bodyPr/>
          <a:lstStyle>
            <a:lvl1pPr>
              <a:defRPr/>
            </a:lvl1pPr>
          </a:lstStyle>
          <a:p>
            <a:pPr>
              <a:defRPr/>
            </a:pPr>
            <a:endParaRPr lang="en-US" altLang="zh-CN"/>
          </a:p>
        </p:txBody>
      </p:sp>
      <p:sp>
        <p:nvSpPr>
          <p:cNvPr id="5" name="Rectangle 9"/>
          <p:cNvSpPr>
            <a:spLocks noGrp="1" noChangeArrowheads="1"/>
          </p:cNvSpPr>
          <p:nvPr userDrawn="1">
            <p:ph type="ftr" sz="quarter" idx="11"/>
          </p:nvPr>
        </p:nvSpPr>
        <p:spPr>
          <a:ln/>
        </p:spPr>
        <p:txBody>
          <a:bodyPr/>
          <a:lstStyle>
            <a:lvl1pPr>
              <a:defRPr/>
            </a:lvl1pPr>
          </a:lstStyle>
          <a:p>
            <a:pPr>
              <a:defRPr/>
            </a:pPr>
            <a:endParaRPr lang="en-US" altLang="zh-CN"/>
          </a:p>
        </p:txBody>
      </p:sp>
      <p:sp>
        <p:nvSpPr>
          <p:cNvPr id="6" name="Rectangle 10"/>
          <p:cNvSpPr>
            <a:spLocks noGrp="1" noChangeArrowheads="1"/>
          </p:cNvSpPr>
          <p:nvPr userDrawn="1">
            <p:ph type="sldNum" sz="quarter" idx="12"/>
          </p:nvPr>
        </p:nvSpPr>
        <p:spPr>
          <a:ln/>
        </p:spPr>
        <p:txBody>
          <a:bodyPr/>
          <a:lstStyle>
            <a:lvl1pPr>
              <a:defRPr/>
            </a:lvl1pPr>
          </a:lstStyle>
          <a:p>
            <a:fld id="{37518A78-8CBF-405B-AEBF-E80A9C2A30A9}" type="slidenum">
              <a:rPr lang="en-US" altLang="zh-CN"/>
              <a:pPr/>
              <a:t>‹#›</a:t>
            </a:fld>
            <a:endParaRPr lang="en-US" altLang="zh-CN"/>
          </a:p>
        </p:txBody>
      </p:sp>
    </p:spTree>
    <p:extLst>
      <p:ext uri="{BB962C8B-B14F-4D97-AF65-F5344CB8AC3E}">
        <p14:creationId xmlns:p14="http://schemas.microsoft.com/office/powerpoint/2010/main" val="3570606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3886200" cy="4419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3886200" cy="4419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8"/>
          <p:cNvSpPr>
            <a:spLocks noGrp="1" noChangeArrowheads="1"/>
          </p:cNvSpPr>
          <p:nvPr userDrawn="1">
            <p:ph type="dt" sz="half" idx="10"/>
          </p:nvPr>
        </p:nvSpPr>
        <p:spPr>
          <a:ln/>
        </p:spPr>
        <p:txBody>
          <a:bodyPr/>
          <a:lstStyle>
            <a:lvl1pPr>
              <a:defRPr/>
            </a:lvl1pPr>
          </a:lstStyle>
          <a:p>
            <a:pPr>
              <a:defRPr/>
            </a:pPr>
            <a:endParaRPr lang="en-US" altLang="zh-CN"/>
          </a:p>
        </p:txBody>
      </p:sp>
      <p:sp>
        <p:nvSpPr>
          <p:cNvPr id="6" name="Rectangle 9"/>
          <p:cNvSpPr>
            <a:spLocks noGrp="1" noChangeArrowheads="1"/>
          </p:cNvSpPr>
          <p:nvPr userDrawn="1">
            <p:ph type="ftr" sz="quarter" idx="11"/>
          </p:nvPr>
        </p:nvSpPr>
        <p:spPr>
          <a:ln/>
        </p:spPr>
        <p:txBody>
          <a:bodyPr/>
          <a:lstStyle>
            <a:lvl1pPr>
              <a:defRPr/>
            </a:lvl1pPr>
          </a:lstStyle>
          <a:p>
            <a:pPr>
              <a:defRPr/>
            </a:pPr>
            <a:endParaRPr lang="en-US" altLang="zh-CN"/>
          </a:p>
        </p:txBody>
      </p:sp>
      <p:sp>
        <p:nvSpPr>
          <p:cNvPr id="7" name="Rectangle 10"/>
          <p:cNvSpPr>
            <a:spLocks noGrp="1" noChangeArrowheads="1"/>
          </p:cNvSpPr>
          <p:nvPr userDrawn="1">
            <p:ph type="sldNum" sz="quarter" idx="12"/>
          </p:nvPr>
        </p:nvSpPr>
        <p:spPr>
          <a:ln/>
        </p:spPr>
        <p:txBody>
          <a:bodyPr/>
          <a:lstStyle>
            <a:lvl1pPr>
              <a:defRPr/>
            </a:lvl1pPr>
          </a:lstStyle>
          <a:p>
            <a:fld id="{6584265D-A971-4399-9B5B-0CAB42B1D48D}" type="slidenum">
              <a:rPr lang="en-US" altLang="zh-CN"/>
              <a:pPr/>
              <a:t>‹#›</a:t>
            </a:fld>
            <a:endParaRPr lang="en-US" altLang="zh-CN"/>
          </a:p>
        </p:txBody>
      </p:sp>
    </p:spTree>
    <p:extLst>
      <p:ext uri="{BB962C8B-B14F-4D97-AF65-F5344CB8AC3E}">
        <p14:creationId xmlns:p14="http://schemas.microsoft.com/office/powerpoint/2010/main" val="7506667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8"/>
          <p:cNvSpPr>
            <a:spLocks noGrp="1" noChangeArrowheads="1"/>
          </p:cNvSpPr>
          <p:nvPr userDrawn="1">
            <p:ph type="dt" sz="half" idx="10"/>
          </p:nvPr>
        </p:nvSpPr>
        <p:spPr>
          <a:ln/>
        </p:spPr>
        <p:txBody>
          <a:bodyPr/>
          <a:lstStyle>
            <a:lvl1pPr>
              <a:defRPr/>
            </a:lvl1pPr>
          </a:lstStyle>
          <a:p>
            <a:pPr>
              <a:defRPr/>
            </a:pPr>
            <a:endParaRPr lang="en-US" altLang="zh-CN"/>
          </a:p>
        </p:txBody>
      </p:sp>
      <p:sp>
        <p:nvSpPr>
          <p:cNvPr id="8" name="Rectangle 9"/>
          <p:cNvSpPr>
            <a:spLocks noGrp="1" noChangeArrowheads="1"/>
          </p:cNvSpPr>
          <p:nvPr userDrawn="1">
            <p:ph type="ftr" sz="quarter" idx="11"/>
          </p:nvPr>
        </p:nvSpPr>
        <p:spPr>
          <a:ln/>
        </p:spPr>
        <p:txBody>
          <a:bodyPr/>
          <a:lstStyle>
            <a:lvl1pPr>
              <a:defRPr/>
            </a:lvl1pPr>
          </a:lstStyle>
          <a:p>
            <a:pPr>
              <a:defRPr/>
            </a:pPr>
            <a:endParaRPr lang="en-US" altLang="zh-CN"/>
          </a:p>
        </p:txBody>
      </p:sp>
      <p:sp>
        <p:nvSpPr>
          <p:cNvPr id="9" name="Rectangle 10"/>
          <p:cNvSpPr>
            <a:spLocks noGrp="1" noChangeArrowheads="1"/>
          </p:cNvSpPr>
          <p:nvPr userDrawn="1">
            <p:ph type="sldNum" sz="quarter" idx="12"/>
          </p:nvPr>
        </p:nvSpPr>
        <p:spPr>
          <a:ln/>
        </p:spPr>
        <p:txBody>
          <a:bodyPr/>
          <a:lstStyle>
            <a:lvl1pPr>
              <a:defRPr/>
            </a:lvl1pPr>
          </a:lstStyle>
          <a:p>
            <a:fld id="{0A7E99CC-CE81-4248-9EF0-54524154F059}" type="slidenum">
              <a:rPr lang="en-US" altLang="zh-CN"/>
              <a:pPr/>
              <a:t>‹#›</a:t>
            </a:fld>
            <a:endParaRPr lang="en-US" altLang="zh-CN"/>
          </a:p>
        </p:txBody>
      </p:sp>
    </p:spTree>
    <p:extLst>
      <p:ext uri="{BB962C8B-B14F-4D97-AF65-F5344CB8AC3E}">
        <p14:creationId xmlns:p14="http://schemas.microsoft.com/office/powerpoint/2010/main" val="21423194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8"/>
          <p:cNvSpPr>
            <a:spLocks noGrp="1" noChangeArrowheads="1"/>
          </p:cNvSpPr>
          <p:nvPr userDrawn="1">
            <p:ph type="dt" sz="half" idx="10"/>
          </p:nvPr>
        </p:nvSpPr>
        <p:spPr>
          <a:ln/>
        </p:spPr>
        <p:txBody>
          <a:bodyPr/>
          <a:lstStyle>
            <a:lvl1pPr>
              <a:defRPr/>
            </a:lvl1pPr>
          </a:lstStyle>
          <a:p>
            <a:pPr>
              <a:defRPr/>
            </a:pPr>
            <a:endParaRPr lang="en-US" altLang="zh-CN"/>
          </a:p>
        </p:txBody>
      </p:sp>
      <p:sp>
        <p:nvSpPr>
          <p:cNvPr id="4" name="Rectangle 9"/>
          <p:cNvSpPr>
            <a:spLocks noGrp="1" noChangeArrowheads="1"/>
          </p:cNvSpPr>
          <p:nvPr userDrawn="1">
            <p:ph type="ftr" sz="quarter" idx="11"/>
          </p:nvPr>
        </p:nvSpPr>
        <p:spPr>
          <a:ln/>
        </p:spPr>
        <p:txBody>
          <a:bodyPr/>
          <a:lstStyle>
            <a:lvl1pPr>
              <a:defRPr/>
            </a:lvl1pPr>
          </a:lstStyle>
          <a:p>
            <a:pPr>
              <a:defRPr/>
            </a:pPr>
            <a:endParaRPr lang="en-US" altLang="zh-CN"/>
          </a:p>
        </p:txBody>
      </p:sp>
      <p:sp>
        <p:nvSpPr>
          <p:cNvPr id="5" name="Rectangle 10"/>
          <p:cNvSpPr>
            <a:spLocks noGrp="1" noChangeArrowheads="1"/>
          </p:cNvSpPr>
          <p:nvPr userDrawn="1">
            <p:ph type="sldNum" sz="quarter" idx="12"/>
          </p:nvPr>
        </p:nvSpPr>
        <p:spPr>
          <a:ln/>
        </p:spPr>
        <p:txBody>
          <a:bodyPr/>
          <a:lstStyle>
            <a:lvl1pPr>
              <a:defRPr/>
            </a:lvl1pPr>
          </a:lstStyle>
          <a:p>
            <a:fld id="{D9117E36-5222-4EE3-AB93-8F646DBD196E}" type="slidenum">
              <a:rPr lang="en-US" altLang="zh-CN"/>
              <a:pPr/>
              <a:t>‹#›</a:t>
            </a:fld>
            <a:endParaRPr lang="en-US" altLang="zh-CN"/>
          </a:p>
        </p:txBody>
      </p:sp>
    </p:spTree>
    <p:extLst>
      <p:ext uri="{BB962C8B-B14F-4D97-AF65-F5344CB8AC3E}">
        <p14:creationId xmlns:p14="http://schemas.microsoft.com/office/powerpoint/2010/main" val="32198622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8"/>
          <p:cNvSpPr>
            <a:spLocks noGrp="1" noChangeArrowheads="1"/>
          </p:cNvSpPr>
          <p:nvPr userDrawn="1">
            <p:ph type="dt" sz="half" idx="10"/>
          </p:nvPr>
        </p:nvSpPr>
        <p:spPr>
          <a:ln/>
        </p:spPr>
        <p:txBody>
          <a:bodyPr/>
          <a:lstStyle>
            <a:lvl1pPr>
              <a:defRPr/>
            </a:lvl1pPr>
          </a:lstStyle>
          <a:p>
            <a:pPr>
              <a:defRPr/>
            </a:pPr>
            <a:endParaRPr lang="en-US" altLang="zh-CN"/>
          </a:p>
        </p:txBody>
      </p:sp>
      <p:sp>
        <p:nvSpPr>
          <p:cNvPr id="3" name="Rectangle 9"/>
          <p:cNvSpPr>
            <a:spLocks noGrp="1" noChangeArrowheads="1"/>
          </p:cNvSpPr>
          <p:nvPr userDrawn="1">
            <p:ph type="ftr" sz="quarter" idx="11"/>
          </p:nvPr>
        </p:nvSpPr>
        <p:spPr>
          <a:ln/>
        </p:spPr>
        <p:txBody>
          <a:bodyPr/>
          <a:lstStyle>
            <a:lvl1pPr>
              <a:defRPr/>
            </a:lvl1pPr>
          </a:lstStyle>
          <a:p>
            <a:pPr>
              <a:defRPr/>
            </a:pPr>
            <a:endParaRPr lang="en-US" altLang="zh-CN"/>
          </a:p>
        </p:txBody>
      </p:sp>
      <p:sp>
        <p:nvSpPr>
          <p:cNvPr id="4" name="Rectangle 10"/>
          <p:cNvSpPr>
            <a:spLocks noGrp="1" noChangeArrowheads="1"/>
          </p:cNvSpPr>
          <p:nvPr userDrawn="1">
            <p:ph type="sldNum" sz="quarter" idx="12"/>
          </p:nvPr>
        </p:nvSpPr>
        <p:spPr>
          <a:ln/>
        </p:spPr>
        <p:txBody>
          <a:bodyPr/>
          <a:lstStyle>
            <a:lvl1pPr>
              <a:defRPr/>
            </a:lvl1pPr>
          </a:lstStyle>
          <a:p>
            <a:fld id="{DF2FE105-44B7-42A7-8105-B56E285CA1AC}" type="slidenum">
              <a:rPr lang="en-US" altLang="zh-CN"/>
              <a:pPr/>
              <a:t>‹#›</a:t>
            </a:fld>
            <a:endParaRPr lang="en-US" altLang="zh-CN"/>
          </a:p>
        </p:txBody>
      </p:sp>
    </p:spTree>
    <p:extLst>
      <p:ext uri="{BB962C8B-B14F-4D97-AF65-F5344CB8AC3E}">
        <p14:creationId xmlns:p14="http://schemas.microsoft.com/office/powerpoint/2010/main" val="8652521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8"/>
          <p:cNvSpPr>
            <a:spLocks noGrp="1" noChangeArrowheads="1"/>
          </p:cNvSpPr>
          <p:nvPr userDrawn="1">
            <p:ph type="dt" sz="half" idx="10"/>
          </p:nvPr>
        </p:nvSpPr>
        <p:spPr>
          <a:ln/>
        </p:spPr>
        <p:txBody>
          <a:bodyPr/>
          <a:lstStyle>
            <a:lvl1pPr>
              <a:defRPr/>
            </a:lvl1pPr>
          </a:lstStyle>
          <a:p>
            <a:pPr>
              <a:defRPr/>
            </a:pPr>
            <a:endParaRPr lang="en-US" altLang="zh-CN"/>
          </a:p>
        </p:txBody>
      </p:sp>
      <p:sp>
        <p:nvSpPr>
          <p:cNvPr id="6" name="Rectangle 9"/>
          <p:cNvSpPr>
            <a:spLocks noGrp="1" noChangeArrowheads="1"/>
          </p:cNvSpPr>
          <p:nvPr userDrawn="1">
            <p:ph type="ftr" sz="quarter" idx="11"/>
          </p:nvPr>
        </p:nvSpPr>
        <p:spPr>
          <a:ln/>
        </p:spPr>
        <p:txBody>
          <a:bodyPr/>
          <a:lstStyle>
            <a:lvl1pPr>
              <a:defRPr/>
            </a:lvl1pPr>
          </a:lstStyle>
          <a:p>
            <a:pPr>
              <a:defRPr/>
            </a:pPr>
            <a:endParaRPr lang="en-US" altLang="zh-CN"/>
          </a:p>
        </p:txBody>
      </p:sp>
      <p:sp>
        <p:nvSpPr>
          <p:cNvPr id="7" name="Rectangle 10"/>
          <p:cNvSpPr>
            <a:spLocks noGrp="1" noChangeArrowheads="1"/>
          </p:cNvSpPr>
          <p:nvPr userDrawn="1">
            <p:ph type="sldNum" sz="quarter" idx="12"/>
          </p:nvPr>
        </p:nvSpPr>
        <p:spPr>
          <a:ln/>
        </p:spPr>
        <p:txBody>
          <a:bodyPr/>
          <a:lstStyle>
            <a:lvl1pPr>
              <a:defRPr/>
            </a:lvl1pPr>
          </a:lstStyle>
          <a:p>
            <a:fld id="{439616E2-0F96-40D6-A344-EDD85794DA28}" type="slidenum">
              <a:rPr lang="en-US" altLang="zh-CN"/>
              <a:pPr/>
              <a:t>‹#›</a:t>
            </a:fld>
            <a:endParaRPr lang="en-US" altLang="zh-CN"/>
          </a:p>
        </p:txBody>
      </p:sp>
    </p:spTree>
    <p:extLst>
      <p:ext uri="{BB962C8B-B14F-4D97-AF65-F5344CB8AC3E}">
        <p14:creationId xmlns:p14="http://schemas.microsoft.com/office/powerpoint/2010/main" val="5543002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8"/>
          <p:cNvSpPr>
            <a:spLocks noGrp="1" noChangeArrowheads="1"/>
          </p:cNvSpPr>
          <p:nvPr userDrawn="1">
            <p:ph type="dt" sz="half" idx="10"/>
          </p:nvPr>
        </p:nvSpPr>
        <p:spPr>
          <a:ln/>
        </p:spPr>
        <p:txBody>
          <a:bodyPr/>
          <a:lstStyle>
            <a:lvl1pPr>
              <a:defRPr/>
            </a:lvl1pPr>
          </a:lstStyle>
          <a:p>
            <a:pPr>
              <a:defRPr/>
            </a:pPr>
            <a:endParaRPr lang="en-US" altLang="zh-CN"/>
          </a:p>
        </p:txBody>
      </p:sp>
      <p:sp>
        <p:nvSpPr>
          <p:cNvPr id="6" name="Rectangle 9"/>
          <p:cNvSpPr>
            <a:spLocks noGrp="1" noChangeArrowheads="1"/>
          </p:cNvSpPr>
          <p:nvPr userDrawn="1">
            <p:ph type="ftr" sz="quarter" idx="11"/>
          </p:nvPr>
        </p:nvSpPr>
        <p:spPr>
          <a:ln/>
        </p:spPr>
        <p:txBody>
          <a:bodyPr/>
          <a:lstStyle>
            <a:lvl1pPr>
              <a:defRPr/>
            </a:lvl1pPr>
          </a:lstStyle>
          <a:p>
            <a:pPr>
              <a:defRPr/>
            </a:pPr>
            <a:endParaRPr lang="en-US" altLang="zh-CN"/>
          </a:p>
        </p:txBody>
      </p:sp>
      <p:sp>
        <p:nvSpPr>
          <p:cNvPr id="7" name="Rectangle 10"/>
          <p:cNvSpPr>
            <a:spLocks noGrp="1" noChangeArrowheads="1"/>
          </p:cNvSpPr>
          <p:nvPr userDrawn="1">
            <p:ph type="sldNum" sz="quarter" idx="12"/>
          </p:nvPr>
        </p:nvSpPr>
        <p:spPr>
          <a:ln/>
        </p:spPr>
        <p:txBody>
          <a:bodyPr/>
          <a:lstStyle>
            <a:lvl1pPr>
              <a:defRPr/>
            </a:lvl1pPr>
          </a:lstStyle>
          <a:p>
            <a:fld id="{9282B750-E81A-4F91-92AA-573CAA8937AA}" type="slidenum">
              <a:rPr lang="en-US" altLang="zh-CN"/>
              <a:pPr/>
              <a:t>‹#›</a:t>
            </a:fld>
            <a:endParaRPr lang="en-US" altLang="zh-CN"/>
          </a:p>
        </p:txBody>
      </p:sp>
    </p:spTree>
    <p:extLst>
      <p:ext uri="{BB962C8B-B14F-4D97-AF65-F5344CB8AC3E}">
        <p14:creationId xmlns:p14="http://schemas.microsoft.com/office/powerpoint/2010/main" val="232854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AutoShape 4"/>
          <p:cNvSpPr>
            <a:spLocks noChangeArrowheads="1"/>
          </p:cNvSpPr>
          <p:nvPr/>
        </p:nvSpPr>
        <p:spPr bwMode="blackWhite">
          <a:xfrm>
            <a:off x="0" y="152400"/>
            <a:ext cx="8534400" cy="1219200"/>
          </a:xfrm>
          <a:custGeom>
            <a:avLst/>
            <a:gdLst>
              <a:gd name="T0" fmla="*/ 0 w 7000"/>
              <a:gd name="T1" fmla="*/ 0 h 1000"/>
              <a:gd name="T2" fmla="*/ 2147483647 w 7000"/>
              <a:gd name="T3" fmla="*/ 0 h 1000"/>
              <a:gd name="T4" fmla="*/ 2147483647 w 7000"/>
              <a:gd name="T5" fmla="*/ 2147483647 h 1000"/>
              <a:gd name="T6" fmla="*/ 2147483647 w 7000"/>
              <a:gd name="T7" fmla="*/ 2147483647 h 1000"/>
              <a:gd name="T8" fmla="*/ 0 w 7000"/>
              <a:gd name="T9" fmla="*/ 2147483647 h 1000"/>
              <a:gd name="T10" fmla="*/ 0 60000 65536"/>
              <a:gd name="T11" fmla="*/ 0 60000 65536"/>
              <a:gd name="T12" fmla="*/ 0 60000 65536"/>
              <a:gd name="T13" fmla="*/ 0 60000 65536"/>
              <a:gd name="T14" fmla="*/ 0 60000 65536"/>
              <a:gd name="T15" fmla="*/ 0 w 7000"/>
              <a:gd name="T16" fmla="*/ 0 h 1000"/>
              <a:gd name="T17" fmla="*/ 3500 w 7000"/>
              <a:gd name="T18" fmla="*/ 1000 h 1000"/>
            </a:gdLst>
            <a:ahLst/>
            <a:cxnLst>
              <a:cxn ang="T10">
                <a:pos x="T0" y="T1"/>
              </a:cxn>
              <a:cxn ang="T11">
                <a:pos x="T2" y="T3"/>
              </a:cxn>
              <a:cxn ang="T12">
                <a:pos x="T4" y="T5"/>
              </a:cxn>
              <a:cxn ang="T13">
                <a:pos x="T6" y="T7"/>
              </a:cxn>
              <a:cxn ang="T14">
                <a:pos x="T8" y="T9"/>
              </a:cxn>
            </a:cxnLst>
            <a:rect l="T15" t="T16" r="T17" b="T18"/>
            <a:pathLst>
              <a:path w="7000" h="1000">
                <a:moveTo>
                  <a:pt x="0" y="0"/>
                </a:moveTo>
                <a:lnTo>
                  <a:pt x="6500" y="0"/>
                </a:lnTo>
                <a:cubicBezTo>
                  <a:pt x="6776" y="0"/>
                  <a:pt x="7000" y="223"/>
                  <a:pt x="7000" y="500"/>
                </a:cubicBezTo>
                <a:cubicBezTo>
                  <a:pt x="7000" y="776"/>
                  <a:pt x="6776" y="999"/>
                  <a:pt x="6500" y="999"/>
                </a:cubicBezTo>
                <a:lnTo>
                  <a:pt x="0" y="1000"/>
                </a:lnTo>
                <a:lnTo>
                  <a:pt x="0" y="0"/>
                </a:lnTo>
                <a:close/>
              </a:path>
            </a:pathLst>
          </a:cu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027" name="Line 5"/>
          <p:cNvSpPr>
            <a:spLocks noChangeShapeType="1"/>
          </p:cNvSpPr>
          <p:nvPr/>
        </p:nvSpPr>
        <p:spPr bwMode="auto">
          <a:xfrm>
            <a:off x="0" y="1219200"/>
            <a:ext cx="8077200" cy="0"/>
          </a:xfrm>
          <a:prstGeom prst="line">
            <a:avLst/>
          </a:prstGeom>
          <a:noFill/>
          <a:ln w="38100">
            <a:solidFill>
              <a:schemeClr val="bg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28" name="Rectangle 6"/>
          <p:cNvSpPr>
            <a:spLocks noGrp="1" noChangeArrowheads="1"/>
          </p:cNvSpPr>
          <p:nvPr userDrawn="1">
            <p:ph type="title"/>
          </p:nvPr>
        </p:nvSpPr>
        <p:spPr bwMode="auto">
          <a:xfrm>
            <a:off x="195263" y="228600"/>
            <a:ext cx="8015287"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9" name="Rectangle 7"/>
          <p:cNvSpPr>
            <a:spLocks noGrp="1" noChangeArrowheads="1"/>
          </p:cNvSpPr>
          <p:nvPr userDrawn="1">
            <p:ph type="body" idx="1"/>
          </p:nvPr>
        </p:nvSpPr>
        <p:spPr bwMode="auto">
          <a:xfrm>
            <a:off x="609600" y="1600200"/>
            <a:ext cx="7924800" cy="441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78856" name="Rectangle 8"/>
          <p:cNvSpPr>
            <a:spLocks noGrp="1" noChangeArrowheads="1"/>
          </p:cNvSpPr>
          <p:nvPr userDrawn="1">
            <p:ph type="dt" sz="half" idx="2"/>
          </p:nvPr>
        </p:nvSpPr>
        <p:spPr bwMode="auto">
          <a:xfrm>
            <a:off x="457200" y="6248400"/>
            <a:ext cx="2133600" cy="457200"/>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defRPr sz="1200">
                <a:latin typeface="Arial" charset="0"/>
                <a:ea typeface="宋体" pitchFamily="2" charset="-122"/>
              </a:defRPr>
            </a:lvl1pPr>
          </a:lstStyle>
          <a:p>
            <a:pPr>
              <a:defRPr/>
            </a:pPr>
            <a:endParaRPr lang="en-US" altLang="zh-CN"/>
          </a:p>
        </p:txBody>
      </p:sp>
      <p:sp>
        <p:nvSpPr>
          <p:cNvPr id="78857" name="Rectangle 9"/>
          <p:cNvSpPr>
            <a:spLocks noGrp="1" noChangeArrowheads="1"/>
          </p:cNvSpPr>
          <p:nvPr userDrawn="1">
            <p:ph type="ftr" sz="quarter" idx="3"/>
          </p:nvPr>
        </p:nvSpPr>
        <p:spPr bwMode="auto">
          <a:xfrm>
            <a:off x="3124200" y="6248400"/>
            <a:ext cx="2895600" cy="457200"/>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lgn="ctr">
              <a:defRPr sz="1200">
                <a:latin typeface="Arial" charset="0"/>
                <a:ea typeface="宋体" pitchFamily="2" charset="-122"/>
              </a:defRPr>
            </a:lvl1pPr>
          </a:lstStyle>
          <a:p>
            <a:pPr>
              <a:defRPr/>
            </a:pPr>
            <a:endParaRPr lang="en-US" altLang="zh-CN"/>
          </a:p>
        </p:txBody>
      </p:sp>
      <p:sp>
        <p:nvSpPr>
          <p:cNvPr id="78858" name="Rectangle 10"/>
          <p:cNvSpPr>
            <a:spLocks noGrp="1" noChangeArrowheads="1"/>
          </p:cNvSpPr>
          <p:nvPr userDrawn="1">
            <p:ph type="sldNum" sz="quarter" idx="4"/>
          </p:nvPr>
        </p:nvSpPr>
        <p:spPr bwMode="auto">
          <a:xfrm>
            <a:off x="6553200" y="6248400"/>
            <a:ext cx="2133600" cy="457200"/>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lgn="r">
              <a:defRPr sz="1200">
                <a:latin typeface="Arial Black" panose="020B0A04020102020204" pitchFamily="34" charset="0"/>
              </a:defRPr>
            </a:lvl1pPr>
          </a:lstStyle>
          <a:p>
            <a:fld id="{05F39147-3C88-4196-B8F5-FC49BBC4499B}" type="slidenum">
              <a:rPr lang="en-US" altLang="zh-CN"/>
              <a:pPr/>
              <a:t>‹#›</a:t>
            </a:fld>
            <a:endParaRPr lang="en-US" altLang="zh-CN"/>
          </a:p>
        </p:txBody>
      </p:sp>
    </p:spTree>
  </p:cSld>
  <p:clrMap bg1="lt1" tx1="dk1" bg2="lt2" tx2="dk2" accent1="accent1" accent2="accent2" accent3="accent3" accent4="accent4" accent5="accent5" accent6="accent6" hlink="hlink" folHlink="folHlink"/>
  <p:sldLayoutIdLst>
    <p:sldLayoutId id="2147484321" r:id="rId1"/>
    <p:sldLayoutId id="2147484311" r:id="rId2"/>
    <p:sldLayoutId id="2147484312" r:id="rId3"/>
    <p:sldLayoutId id="2147484313" r:id="rId4"/>
    <p:sldLayoutId id="2147484314" r:id="rId5"/>
    <p:sldLayoutId id="2147484315" r:id="rId6"/>
    <p:sldLayoutId id="2147484316" r:id="rId7"/>
    <p:sldLayoutId id="2147484317" r:id="rId8"/>
    <p:sldLayoutId id="2147484318" r:id="rId9"/>
    <p:sldLayoutId id="2147484319" r:id="rId10"/>
    <p:sldLayoutId id="2147484320" r:id="rId11"/>
  </p:sldLayoutIdLst>
  <p:timing>
    <p:tnLst>
      <p:par>
        <p:cTn id="1" dur="indefinite" restart="never" nodeType="tmRoot"/>
      </p:par>
    </p:tnLst>
  </p:timing>
  <p:hf hdr="0" ftr="0" dt="0"/>
  <p:txStyles>
    <p:titleStyle>
      <a:lvl1pPr algn="l" rtl="0" eaLnBrk="0" fontAlgn="base" hangingPunct="0">
        <a:spcBef>
          <a:spcPct val="0"/>
        </a:spcBef>
        <a:spcAft>
          <a:spcPct val="0"/>
        </a:spcAft>
        <a:defRPr sz="4200">
          <a:solidFill>
            <a:schemeClr val="tx2"/>
          </a:solidFill>
          <a:latin typeface="+mj-lt"/>
          <a:ea typeface="+mj-ea"/>
          <a:cs typeface="+mj-cs"/>
        </a:defRPr>
      </a:lvl1pPr>
      <a:lvl2pPr algn="l" rtl="0" eaLnBrk="0" fontAlgn="base" hangingPunct="0">
        <a:spcBef>
          <a:spcPct val="0"/>
        </a:spcBef>
        <a:spcAft>
          <a:spcPct val="0"/>
        </a:spcAft>
        <a:defRPr sz="4200">
          <a:solidFill>
            <a:schemeClr val="tx2"/>
          </a:solidFill>
          <a:latin typeface="Arial" charset="0"/>
          <a:ea typeface="宋体" pitchFamily="2" charset="-122"/>
        </a:defRPr>
      </a:lvl2pPr>
      <a:lvl3pPr algn="l" rtl="0" eaLnBrk="0" fontAlgn="base" hangingPunct="0">
        <a:spcBef>
          <a:spcPct val="0"/>
        </a:spcBef>
        <a:spcAft>
          <a:spcPct val="0"/>
        </a:spcAft>
        <a:defRPr sz="4200">
          <a:solidFill>
            <a:schemeClr val="tx2"/>
          </a:solidFill>
          <a:latin typeface="Arial" charset="0"/>
          <a:ea typeface="宋体" pitchFamily="2" charset="-122"/>
        </a:defRPr>
      </a:lvl3pPr>
      <a:lvl4pPr algn="l" rtl="0" eaLnBrk="0" fontAlgn="base" hangingPunct="0">
        <a:spcBef>
          <a:spcPct val="0"/>
        </a:spcBef>
        <a:spcAft>
          <a:spcPct val="0"/>
        </a:spcAft>
        <a:defRPr sz="4200">
          <a:solidFill>
            <a:schemeClr val="tx2"/>
          </a:solidFill>
          <a:latin typeface="Arial" charset="0"/>
          <a:ea typeface="宋体" pitchFamily="2" charset="-122"/>
        </a:defRPr>
      </a:lvl4pPr>
      <a:lvl5pPr algn="l" rtl="0" eaLnBrk="0" fontAlgn="base" hangingPunct="0">
        <a:spcBef>
          <a:spcPct val="0"/>
        </a:spcBef>
        <a:spcAft>
          <a:spcPct val="0"/>
        </a:spcAft>
        <a:defRPr sz="4200">
          <a:solidFill>
            <a:schemeClr val="tx2"/>
          </a:solidFill>
          <a:latin typeface="Arial" charset="0"/>
          <a:ea typeface="宋体" pitchFamily="2" charset="-122"/>
        </a:defRPr>
      </a:lvl5pPr>
      <a:lvl6pPr marL="457200" algn="l" rtl="0" fontAlgn="base">
        <a:spcBef>
          <a:spcPct val="0"/>
        </a:spcBef>
        <a:spcAft>
          <a:spcPct val="0"/>
        </a:spcAft>
        <a:defRPr sz="4200">
          <a:solidFill>
            <a:schemeClr val="tx2"/>
          </a:solidFill>
          <a:latin typeface="Arial" charset="0"/>
          <a:ea typeface="宋体" pitchFamily="2" charset="-122"/>
        </a:defRPr>
      </a:lvl6pPr>
      <a:lvl7pPr marL="914400" algn="l" rtl="0" fontAlgn="base">
        <a:spcBef>
          <a:spcPct val="0"/>
        </a:spcBef>
        <a:spcAft>
          <a:spcPct val="0"/>
        </a:spcAft>
        <a:defRPr sz="4200">
          <a:solidFill>
            <a:schemeClr val="tx2"/>
          </a:solidFill>
          <a:latin typeface="Arial" charset="0"/>
          <a:ea typeface="宋体" pitchFamily="2" charset="-122"/>
        </a:defRPr>
      </a:lvl7pPr>
      <a:lvl8pPr marL="1371600" algn="l" rtl="0" fontAlgn="base">
        <a:spcBef>
          <a:spcPct val="0"/>
        </a:spcBef>
        <a:spcAft>
          <a:spcPct val="0"/>
        </a:spcAft>
        <a:defRPr sz="4200">
          <a:solidFill>
            <a:schemeClr val="tx2"/>
          </a:solidFill>
          <a:latin typeface="Arial" charset="0"/>
          <a:ea typeface="宋体" pitchFamily="2" charset="-122"/>
        </a:defRPr>
      </a:lvl8pPr>
      <a:lvl9pPr marL="1828800" algn="l" rtl="0" fontAlgn="base">
        <a:spcBef>
          <a:spcPct val="0"/>
        </a:spcBef>
        <a:spcAft>
          <a:spcPct val="0"/>
        </a:spcAft>
        <a:defRPr sz="4200">
          <a:solidFill>
            <a:schemeClr val="tx2"/>
          </a:solidFill>
          <a:latin typeface="Arial" charset="0"/>
          <a:ea typeface="宋体" pitchFamily="2" charset="-122"/>
        </a:defRPr>
      </a:lvl9pPr>
    </p:titleStyle>
    <p:bodyStyle>
      <a:lvl1pPr marL="342900" indent="-342900" algn="l" rtl="0" eaLnBrk="0" fontAlgn="base" hangingPunct="0">
        <a:spcBef>
          <a:spcPct val="20000"/>
        </a:spcBef>
        <a:spcAft>
          <a:spcPct val="0"/>
        </a:spcAft>
        <a:buClr>
          <a:schemeClr val="hlink"/>
        </a:buClr>
        <a:buSzPct val="80000"/>
        <a:buFont typeface="Wingdings" panose="05000000000000000000" pitchFamily="2" charset="2"/>
        <a:buChar char="l"/>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SzPct val="70000"/>
        <a:buFont typeface="Wingdings" panose="05000000000000000000" pitchFamily="2" charset="2"/>
        <a:buChar char="l"/>
        <a:defRPr sz="2800">
          <a:solidFill>
            <a:schemeClr val="tx1"/>
          </a:solidFill>
          <a:latin typeface="+mn-lt"/>
          <a:ea typeface="+mn-ea"/>
        </a:defRPr>
      </a:lvl2pPr>
      <a:lvl3pPr marL="1143000" indent="-228600" algn="l" rtl="0" eaLnBrk="0" fontAlgn="base" hangingPunct="0">
        <a:spcBef>
          <a:spcPct val="20000"/>
        </a:spcBef>
        <a:spcAft>
          <a:spcPct val="0"/>
        </a:spcAft>
        <a:buClr>
          <a:schemeClr val="bg2"/>
        </a:buClr>
        <a:buSzPct val="65000"/>
        <a:buFont typeface="Wingdings" panose="05000000000000000000" pitchFamily="2" charset="2"/>
        <a:buChar char="l"/>
        <a:defRPr sz="2400">
          <a:solidFill>
            <a:schemeClr val="tx1"/>
          </a:solidFill>
          <a:latin typeface="+mn-lt"/>
          <a:ea typeface="+mn-ea"/>
        </a:defRPr>
      </a:lvl3pPr>
      <a:lvl4pPr marL="1600200" indent="-228600" algn="l" rtl="0" eaLnBrk="0" fontAlgn="base" hangingPunct="0">
        <a:spcBef>
          <a:spcPct val="20000"/>
        </a:spcBef>
        <a:spcAft>
          <a:spcPct val="0"/>
        </a:spcAft>
        <a:buClr>
          <a:schemeClr val="hlink"/>
        </a:buClr>
        <a:buSzPct val="60000"/>
        <a:buFont typeface="Wingdings" panose="05000000000000000000" pitchFamily="2" charset="2"/>
        <a:buChar char="l"/>
        <a:defRPr sz="2000">
          <a:solidFill>
            <a:schemeClr val="tx1"/>
          </a:solidFill>
          <a:latin typeface="+mn-lt"/>
          <a:ea typeface="+mn-ea"/>
        </a:defRPr>
      </a:lvl4pPr>
      <a:lvl5pPr marL="2057400" indent="-228600" algn="l" rtl="0" eaLnBrk="0" fontAlgn="base" hangingPunct="0">
        <a:spcBef>
          <a:spcPct val="20000"/>
        </a:spcBef>
        <a:spcAft>
          <a:spcPct val="0"/>
        </a:spcAft>
        <a:buClr>
          <a:schemeClr val="bg2"/>
        </a:buClr>
        <a:buSzPct val="40000"/>
        <a:buFont typeface="Wingdings" panose="05000000000000000000" pitchFamily="2" charset="2"/>
        <a:buChar char="l"/>
        <a:defRPr sz="2000">
          <a:solidFill>
            <a:schemeClr val="tx1"/>
          </a:solidFill>
          <a:latin typeface="+mn-lt"/>
          <a:ea typeface="+mn-ea"/>
        </a:defRPr>
      </a:lvl5pPr>
      <a:lvl6pPr marL="2514600" indent="-228600" algn="l" rtl="0" fontAlgn="base">
        <a:spcBef>
          <a:spcPct val="20000"/>
        </a:spcBef>
        <a:spcAft>
          <a:spcPct val="0"/>
        </a:spcAft>
        <a:buClr>
          <a:schemeClr val="bg2"/>
        </a:buClr>
        <a:buSzPct val="40000"/>
        <a:buFont typeface="Wingdings" pitchFamily="2" charset="2"/>
        <a:buChar char="l"/>
        <a:defRPr sz="2000">
          <a:solidFill>
            <a:schemeClr val="tx1"/>
          </a:solidFill>
          <a:latin typeface="+mn-lt"/>
          <a:ea typeface="+mn-ea"/>
        </a:defRPr>
      </a:lvl6pPr>
      <a:lvl7pPr marL="2971800" indent="-228600" algn="l" rtl="0" fontAlgn="base">
        <a:spcBef>
          <a:spcPct val="20000"/>
        </a:spcBef>
        <a:spcAft>
          <a:spcPct val="0"/>
        </a:spcAft>
        <a:buClr>
          <a:schemeClr val="bg2"/>
        </a:buClr>
        <a:buSzPct val="40000"/>
        <a:buFont typeface="Wingdings" pitchFamily="2" charset="2"/>
        <a:buChar char="l"/>
        <a:defRPr sz="2000">
          <a:solidFill>
            <a:schemeClr val="tx1"/>
          </a:solidFill>
          <a:latin typeface="+mn-lt"/>
          <a:ea typeface="+mn-ea"/>
        </a:defRPr>
      </a:lvl7pPr>
      <a:lvl8pPr marL="3429000" indent="-228600" algn="l" rtl="0" fontAlgn="base">
        <a:spcBef>
          <a:spcPct val="20000"/>
        </a:spcBef>
        <a:spcAft>
          <a:spcPct val="0"/>
        </a:spcAft>
        <a:buClr>
          <a:schemeClr val="bg2"/>
        </a:buClr>
        <a:buSzPct val="40000"/>
        <a:buFont typeface="Wingdings" pitchFamily="2" charset="2"/>
        <a:buChar char="l"/>
        <a:defRPr sz="2000">
          <a:solidFill>
            <a:schemeClr val="tx1"/>
          </a:solidFill>
          <a:latin typeface="+mn-lt"/>
          <a:ea typeface="+mn-ea"/>
        </a:defRPr>
      </a:lvl8pPr>
      <a:lvl9pPr marL="3886200" indent="-228600" algn="l" rtl="0" fontAlgn="base">
        <a:spcBef>
          <a:spcPct val="20000"/>
        </a:spcBef>
        <a:spcAft>
          <a:spcPct val="0"/>
        </a:spcAft>
        <a:buClr>
          <a:schemeClr val="bg2"/>
        </a:buClr>
        <a:buSzPct val="40000"/>
        <a:buFont typeface="Wingdings" pitchFamily="2" charset="2"/>
        <a:buChar char="l"/>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8" Type="http://schemas.openxmlformats.org/officeDocument/2006/relationships/image" Target="../media/image15.wmf"/><Relationship Id="rId13" Type="http://schemas.openxmlformats.org/officeDocument/2006/relationships/image" Target="../media/image19.png"/><Relationship Id="rId3" Type="http://schemas.openxmlformats.org/officeDocument/2006/relationships/notesSlide" Target="../notesSlides/notesSlide16.xml"/><Relationship Id="rId7" Type="http://schemas.openxmlformats.org/officeDocument/2006/relationships/oleObject" Target="../embeddings/oleObject2.bin"/><Relationship Id="rId12" Type="http://schemas.openxmlformats.org/officeDocument/2006/relationships/image" Target="../media/image17.wm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14.wmf"/><Relationship Id="rId11" Type="http://schemas.openxmlformats.org/officeDocument/2006/relationships/oleObject" Target="../embeddings/oleObject4.bin"/><Relationship Id="rId5" Type="http://schemas.openxmlformats.org/officeDocument/2006/relationships/oleObject" Target="../embeddings/oleObject1.bin"/><Relationship Id="rId10" Type="http://schemas.openxmlformats.org/officeDocument/2006/relationships/image" Target="../media/image16.wmf"/><Relationship Id="rId4" Type="http://schemas.openxmlformats.org/officeDocument/2006/relationships/image" Target="../media/image18.png"/><Relationship Id="rId9" Type="http://schemas.openxmlformats.org/officeDocument/2006/relationships/oleObject" Target="../embeddings/oleObject3.bin"/></Relationships>
</file>

<file path=ppt/slides/_rels/slide17.xml.rels><?xml version="1.0" encoding="UTF-8" standalone="yes"?>
<Relationships xmlns="http://schemas.openxmlformats.org/package/2006/relationships"><Relationship Id="rId8" Type="http://schemas.openxmlformats.org/officeDocument/2006/relationships/image" Target="../media/image15.wmf"/><Relationship Id="rId13" Type="http://schemas.openxmlformats.org/officeDocument/2006/relationships/image" Target="../media/image19.png"/><Relationship Id="rId3" Type="http://schemas.openxmlformats.org/officeDocument/2006/relationships/notesSlide" Target="../notesSlides/notesSlide17.xml"/><Relationship Id="rId7" Type="http://schemas.openxmlformats.org/officeDocument/2006/relationships/oleObject" Target="../embeddings/oleObject6.bin"/><Relationship Id="rId12" Type="http://schemas.openxmlformats.org/officeDocument/2006/relationships/image" Target="../media/image17.wmf"/><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14.wmf"/><Relationship Id="rId11" Type="http://schemas.openxmlformats.org/officeDocument/2006/relationships/oleObject" Target="../embeddings/oleObject8.bin"/><Relationship Id="rId5" Type="http://schemas.openxmlformats.org/officeDocument/2006/relationships/oleObject" Target="../embeddings/oleObject5.bin"/><Relationship Id="rId10" Type="http://schemas.openxmlformats.org/officeDocument/2006/relationships/image" Target="../media/image16.wmf"/><Relationship Id="rId4" Type="http://schemas.openxmlformats.org/officeDocument/2006/relationships/image" Target="../media/image18.png"/><Relationship Id="rId9" Type="http://schemas.openxmlformats.org/officeDocument/2006/relationships/oleObject" Target="../embeddings/oleObject7.bin"/></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8" Type="http://schemas.openxmlformats.org/officeDocument/2006/relationships/image" Target="../media/image28.wmf"/><Relationship Id="rId3" Type="http://schemas.openxmlformats.org/officeDocument/2006/relationships/notesSlide" Target="../notesSlides/notesSlide28.xml"/><Relationship Id="rId7" Type="http://schemas.openxmlformats.org/officeDocument/2006/relationships/oleObject" Target="../embeddings/oleObject10.bin"/><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image" Target="../media/image30.PNG"/><Relationship Id="rId5" Type="http://schemas.openxmlformats.org/officeDocument/2006/relationships/image" Target="../media/image27.wmf"/><Relationship Id="rId10" Type="http://schemas.openxmlformats.org/officeDocument/2006/relationships/image" Target="../media/image29.wmf"/><Relationship Id="rId4" Type="http://schemas.openxmlformats.org/officeDocument/2006/relationships/oleObject" Target="../embeddings/oleObject9.bin"/><Relationship Id="rId9" Type="http://schemas.openxmlformats.org/officeDocument/2006/relationships/oleObject" Target="../embeddings/oleObject11.bin"/></Relationships>
</file>

<file path=ppt/slides/_rels/slide29.xml.rels><?xml version="1.0" encoding="UTF-8" standalone="yes"?>
<Relationships xmlns="http://schemas.openxmlformats.org/package/2006/relationships"><Relationship Id="rId8" Type="http://schemas.openxmlformats.org/officeDocument/2006/relationships/image" Target="../media/image31.wmf"/><Relationship Id="rId3" Type="http://schemas.openxmlformats.org/officeDocument/2006/relationships/notesSlide" Target="../notesSlides/notesSlide29.xml"/><Relationship Id="rId7" Type="http://schemas.openxmlformats.org/officeDocument/2006/relationships/oleObject" Target="../embeddings/oleObject13.bin"/><Relationship Id="rId2" Type="http://schemas.openxmlformats.org/officeDocument/2006/relationships/slideLayout" Target="../slideLayouts/slideLayout2.xml"/><Relationship Id="rId1" Type="http://schemas.openxmlformats.org/officeDocument/2006/relationships/vmlDrawing" Target="../drawings/vmlDrawing4.vml"/><Relationship Id="rId6" Type="http://schemas.openxmlformats.org/officeDocument/2006/relationships/image" Target="../media/image32.png"/><Relationship Id="rId5" Type="http://schemas.openxmlformats.org/officeDocument/2006/relationships/image" Target="../media/image27.wmf"/><Relationship Id="rId4" Type="http://schemas.openxmlformats.org/officeDocument/2006/relationships/oleObject" Target="../embeddings/oleObject12.bin"/></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3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g"/></Relationships>
</file>

<file path=ppt/slides/_rels/slide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7.jp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48.jp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p:txBody>
          <a:bodyPr/>
          <a:lstStyle/>
          <a:p>
            <a:pPr algn="ctr" eaLnBrk="1" hangingPunct="1"/>
            <a:r>
              <a:rPr lang="zh-CN" altLang="en-US" dirty="0" smtClean="0"/>
              <a:t>创造力</a:t>
            </a:r>
            <a:r>
              <a:rPr lang="zh-CN" altLang="en-US" smtClean="0"/>
              <a:t>支持的三维造型</a:t>
            </a:r>
            <a:r>
              <a:rPr lang="zh-CN" altLang="en-US" dirty="0" smtClean="0"/>
              <a:t>技术</a:t>
            </a:r>
            <a:endParaRPr lang="en-US" altLang="zh-CN" dirty="0" smtClean="0"/>
          </a:p>
        </p:txBody>
      </p:sp>
      <p:sp>
        <p:nvSpPr>
          <p:cNvPr id="5123" name="副标题 1"/>
          <p:cNvSpPr>
            <a:spLocks noGrp="1"/>
          </p:cNvSpPr>
          <p:nvPr>
            <p:ph type="subTitle" idx="1"/>
          </p:nvPr>
        </p:nvSpPr>
        <p:spPr>
          <a:xfrm>
            <a:off x="914400" y="3733800"/>
            <a:ext cx="6629400" cy="1752600"/>
          </a:xfrm>
        </p:spPr>
        <p:txBody>
          <a:bodyPr/>
          <a:lstStyle/>
          <a:p>
            <a:pPr eaLnBrk="1" hangingPunct="1">
              <a:defRPr/>
            </a:pPr>
            <a:r>
              <a:rPr lang="zh-CN" altLang="en-US" sz="2000" dirty="0" smtClean="0">
                <a:latin typeface="+mn-ea"/>
              </a:rPr>
              <a:t>答 辩 人：郭 雪 昆</a:t>
            </a:r>
            <a:endParaRPr lang="en-US" altLang="zh-CN" sz="2000" dirty="0" smtClean="0">
              <a:latin typeface="+mn-ea"/>
            </a:endParaRPr>
          </a:p>
          <a:p>
            <a:pPr eaLnBrk="1" hangingPunct="1">
              <a:defRPr/>
            </a:pPr>
            <a:r>
              <a:rPr lang="zh-CN" altLang="en-US" sz="2000" dirty="0" smtClean="0">
                <a:latin typeface="+mn-ea"/>
              </a:rPr>
              <a:t>指导老师：金 小 刚 教授</a:t>
            </a:r>
            <a:endParaRPr lang="en-US" altLang="zh-CN" sz="2000" dirty="0" smtClean="0">
              <a:latin typeface="+mn-ea"/>
            </a:endParaRPr>
          </a:p>
          <a:p>
            <a:pPr eaLnBrk="1" hangingPunct="1">
              <a:defRPr/>
            </a:pPr>
            <a:r>
              <a:rPr lang="zh-CN" altLang="en-US" sz="2000" dirty="0" smtClean="0">
                <a:latin typeface="+mn-ea"/>
              </a:rPr>
              <a:t>答辩时间：</a:t>
            </a:r>
            <a:r>
              <a:rPr lang="en-US" altLang="zh-CN" sz="2000" dirty="0" smtClean="0">
                <a:latin typeface="+mn-ea"/>
              </a:rPr>
              <a:t>2016</a:t>
            </a:r>
            <a:r>
              <a:rPr lang="zh-CN" altLang="en-US" sz="2000" dirty="0" smtClean="0">
                <a:latin typeface="+mn-ea"/>
              </a:rPr>
              <a:t>年</a:t>
            </a:r>
            <a:r>
              <a:rPr lang="en-US" altLang="zh-CN" sz="2000" dirty="0">
                <a:latin typeface="+mn-ea"/>
              </a:rPr>
              <a:t>7</a:t>
            </a:r>
            <a:r>
              <a:rPr lang="zh-CN" altLang="en-US" sz="2000" dirty="0" smtClean="0">
                <a:latin typeface="+mn-ea"/>
              </a:rPr>
              <a:t>月</a:t>
            </a:r>
            <a:r>
              <a:rPr lang="en-US" altLang="zh-CN" sz="2000" dirty="0" smtClean="0">
                <a:latin typeface="+mn-ea"/>
              </a:rPr>
              <a:t>17</a:t>
            </a:r>
            <a:r>
              <a:rPr lang="zh-CN" altLang="en-US" sz="2000" dirty="0" smtClean="0">
                <a:latin typeface="+mn-ea"/>
              </a:rPr>
              <a:t>日</a:t>
            </a:r>
          </a:p>
        </p:txBody>
      </p:sp>
      <p:sp>
        <p:nvSpPr>
          <p:cNvPr id="3076" name="TextBox 1"/>
          <p:cNvSpPr txBox="1">
            <a:spLocks noChangeArrowheads="1"/>
          </p:cNvSpPr>
          <p:nvPr/>
        </p:nvSpPr>
        <p:spPr bwMode="auto">
          <a:xfrm>
            <a:off x="2185988" y="909638"/>
            <a:ext cx="3262312"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400"/>
              <a:t>浙江大学博士论文答辩</a:t>
            </a:r>
          </a:p>
        </p:txBody>
      </p:sp>
      <p:sp>
        <p:nvSpPr>
          <p:cNvPr id="3077"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3DA6CCA-15A5-47AA-AEAE-4B458CE112DD}" type="slidenum">
              <a:rPr lang="en-US" altLang="zh-CN">
                <a:latin typeface="Arial Black" panose="020B0A04020102020204" pitchFamily="34" charset="0"/>
              </a:rPr>
              <a:pPr eaLnBrk="1" hangingPunct="1"/>
              <a:t>1</a:t>
            </a:fld>
            <a:endParaRPr lang="en-US" altLang="zh-CN">
              <a:latin typeface="Arial Black" panose="020B0A04020102020204" pitchFamily="34" charset="0"/>
            </a:endParaRPr>
          </a:p>
        </p:txBody>
      </p:sp>
    </p:spTree>
  </p:cSld>
  <p:clrMapOvr>
    <a:masterClrMapping/>
  </p:clrMapOvr>
  <p:transition spd="slow" advTm="14371"/>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lstStyle/>
          <a:p>
            <a:r>
              <a:rPr lang="zh-CN" altLang="en-US" dirty="0" smtClean="0"/>
              <a:t>研究背景与现状：模型建议技术</a:t>
            </a:r>
          </a:p>
        </p:txBody>
      </p:sp>
      <p:sp>
        <p:nvSpPr>
          <p:cNvPr id="6147"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EEA4F725-C1CB-4821-AAC6-5734A68FCDC8}" type="slidenum">
              <a:rPr lang="en-US" altLang="zh-CN">
                <a:latin typeface="Arial Black" panose="020B0A04020102020204" pitchFamily="34" charset="0"/>
              </a:rPr>
              <a:pPr eaLnBrk="1" hangingPunct="1"/>
              <a:t>10</a:t>
            </a:fld>
            <a:endParaRPr lang="en-US" altLang="zh-CN">
              <a:latin typeface="Arial Black" panose="020B0A04020102020204" pitchFamily="34" charset="0"/>
            </a:endParaRPr>
          </a:p>
        </p:txBody>
      </p:sp>
      <p:sp>
        <p:nvSpPr>
          <p:cNvPr id="8" name="内容占位符 2"/>
          <p:cNvSpPr>
            <a:spLocks noGrp="1"/>
          </p:cNvSpPr>
          <p:nvPr>
            <p:ph idx="1"/>
          </p:nvPr>
        </p:nvSpPr>
        <p:spPr>
          <a:xfrm>
            <a:off x="609600" y="1600200"/>
            <a:ext cx="7467600" cy="594617"/>
          </a:xfrm>
        </p:spPr>
        <p:txBody>
          <a:bodyPr/>
          <a:lstStyle/>
          <a:p>
            <a:r>
              <a:rPr lang="zh-CN" altLang="en-US" dirty="0" smtClean="0"/>
              <a:t>局限：不适合产生拓扑结构变异的模型</a:t>
            </a:r>
            <a:endParaRPr lang="en-US" altLang="zh-CN" dirty="0" smtClean="0"/>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0664" y="2430641"/>
            <a:ext cx="7239000" cy="3166552"/>
          </a:xfrm>
          <a:prstGeom prst="rect">
            <a:avLst/>
          </a:prstGeom>
        </p:spPr>
      </p:pic>
      <p:sp>
        <p:nvSpPr>
          <p:cNvPr id="9" name="文本框 8"/>
          <p:cNvSpPr txBox="1"/>
          <p:nvPr/>
        </p:nvSpPr>
        <p:spPr>
          <a:xfrm>
            <a:off x="5924550" y="5597193"/>
            <a:ext cx="1257300" cy="369332"/>
          </a:xfrm>
          <a:prstGeom prst="rect">
            <a:avLst/>
          </a:prstGeom>
          <a:noFill/>
        </p:spPr>
        <p:txBody>
          <a:bodyPr wrap="square" rtlCol="0">
            <a:spAutoFit/>
          </a:bodyPr>
          <a:lstStyle/>
          <a:p>
            <a:r>
              <a:rPr lang="zh-CN" altLang="en-US" dirty="0"/>
              <a:t>结果</a:t>
            </a:r>
            <a:r>
              <a:rPr lang="zh-CN" altLang="en-US" dirty="0" smtClean="0"/>
              <a:t>模型</a:t>
            </a:r>
            <a:endParaRPr lang="zh-CN" altLang="en-US" dirty="0"/>
          </a:p>
        </p:txBody>
      </p:sp>
      <p:sp>
        <p:nvSpPr>
          <p:cNvPr id="10" name="文本框 9"/>
          <p:cNvSpPr txBox="1"/>
          <p:nvPr/>
        </p:nvSpPr>
        <p:spPr>
          <a:xfrm>
            <a:off x="2209800" y="5648351"/>
            <a:ext cx="990600" cy="369332"/>
          </a:xfrm>
          <a:prstGeom prst="rect">
            <a:avLst/>
          </a:prstGeom>
          <a:noFill/>
        </p:spPr>
        <p:txBody>
          <a:bodyPr wrap="square" rtlCol="0">
            <a:spAutoFit/>
          </a:bodyPr>
          <a:lstStyle/>
          <a:p>
            <a:r>
              <a:rPr lang="zh-CN" altLang="en-US" dirty="0" smtClean="0"/>
              <a:t>源模型</a:t>
            </a:r>
            <a:endParaRPr lang="zh-CN" altLang="en-US" dirty="0"/>
          </a:p>
        </p:txBody>
      </p:sp>
    </p:spTree>
    <p:extLst>
      <p:ext uri="{BB962C8B-B14F-4D97-AF65-F5344CB8AC3E}">
        <p14:creationId xmlns:p14="http://schemas.microsoft.com/office/powerpoint/2010/main" val="3886189117"/>
      </p:ext>
    </p:extLst>
  </p:cSld>
  <p:clrMapOvr>
    <a:masterClrMapping/>
  </p:clrMapOvr>
  <p:transition spd="slow" advTm="173638"/>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lstStyle/>
          <a:p>
            <a:r>
              <a:rPr lang="zh-CN" altLang="en-US" sz="3200" dirty="0" smtClean="0"/>
              <a:t>研究背景与现状：创造力支持的造型技术</a:t>
            </a:r>
          </a:p>
        </p:txBody>
      </p:sp>
      <p:sp>
        <p:nvSpPr>
          <p:cNvPr id="6147"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EEA4F725-C1CB-4821-AAC6-5734A68FCDC8}" type="slidenum">
              <a:rPr lang="en-US" altLang="zh-CN">
                <a:latin typeface="Arial Black" panose="020B0A04020102020204" pitchFamily="34" charset="0"/>
              </a:rPr>
              <a:pPr eaLnBrk="1" hangingPunct="1"/>
              <a:t>11</a:t>
            </a:fld>
            <a:endParaRPr lang="en-US" altLang="zh-CN">
              <a:latin typeface="Arial Black" panose="020B0A04020102020204" pitchFamily="34" charset="0"/>
            </a:endParaRPr>
          </a:p>
        </p:txBody>
      </p:sp>
      <p:sp>
        <p:nvSpPr>
          <p:cNvPr id="5" name="文本框 4"/>
          <p:cNvSpPr txBox="1"/>
          <p:nvPr/>
        </p:nvSpPr>
        <p:spPr>
          <a:xfrm>
            <a:off x="1219200" y="2980643"/>
            <a:ext cx="4572000" cy="646331"/>
          </a:xfrm>
          <a:prstGeom prst="rect">
            <a:avLst/>
          </a:prstGeom>
          <a:noFill/>
        </p:spPr>
        <p:txBody>
          <a:bodyPr wrap="square" rtlCol="0">
            <a:spAutoFit/>
          </a:bodyPr>
          <a:lstStyle/>
          <a:p>
            <a:r>
              <a:rPr lang="zh-CN" altLang="en-US" dirty="0" smtClean="0"/>
              <a:t>这里应该是“蒙皮</a:t>
            </a:r>
            <a:r>
              <a:rPr lang="en-US" altLang="zh-CN" dirty="0" smtClean="0"/>
              <a:t>-</a:t>
            </a:r>
            <a:r>
              <a:rPr lang="zh-CN" altLang="en-US" dirty="0" smtClean="0"/>
              <a:t>动画”子图</a:t>
            </a:r>
            <a:r>
              <a:rPr lang="en-US" altLang="zh-CN" dirty="0" smtClean="0"/>
              <a:t>+</a:t>
            </a:r>
            <a:r>
              <a:rPr lang="zh-CN" altLang="en-US" dirty="0" smtClean="0"/>
              <a:t>三维打印分析子图</a:t>
            </a:r>
            <a:endParaRPr lang="zh-CN" altLang="en-US" dirty="0"/>
          </a:p>
        </p:txBody>
      </p:sp>
      <p:sp>
        <p:nvSpPr>
          <p:cNvPr id="7" name="内容占位符 2"/>
          <p:cNvSpPr>
            <a:spLocks noGrp="1"/>
          </p:cNvSpPr>
          <p:nvPr>
            <p:ph idx="1"/>
          </p:nvPr>
        </p:nvSpPr>
        <p:spPr>
          <a:xfrm>
            <a:off x="609600" y="1600200"/>
            <a:ext cx="7467600" cy="594617"/>
          </a:xfrm>
        </p:spPr>
        <p:txBody>
          <a:bodyPr/>
          <a:lstStyle/>
          <a:p>
            <a:r>
              <a:rPr lang="zh-CN" altLang="en-US" dirty="0" smtClean="0"/>
              <a:t>局限：仅造型静止模型</a:t>
            </a:r>
            <a:endParaRPr lang="en-US" altLang="zh-CN" dirty="0" smtClean="0"/>
          </a:p>
        </p:txBody>
      </p:sp>
    </p:spTree>
    <p:extLst>
      <p:ext uri="{BB962C8B-B14F-4D97-AF65-F5344CB8AC3E}">
        <p14:creationId xmlns:p14="http://schemas.microsoft.com/office/powerpoint/2010/main" val="1053412197"/>
      </p:ext>
    </p:extLst>
  </p:cSld>
  <p:clrMapOvr>
    <a:masterClrMapping/>
  </p:clrMapOvr>
  <p:transition spd="slow" advTm="173638"/>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lstStyle/>
          <a:p>
            <a:r>
              <a:rPr lang="zh-CN" altLang="en-US" sz="3200" dirty="0" smtClean="0"/>
              <a:t>研究背景与现状：创造力支持的造型技术</a:t>
            </a:r>
          </a:p>
        </p:txBody>
      </p:sp>
      <p:sp>
        <p:nvSpPr>
          <p:cNvPr id="6147"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EEA4F725-C1CB-4821-AAC6-5734A68FCDC8}" type="slidenum">
              <a:rPr lang="en-US" altLang="zh-CN">
                <a:latin typeface="Arial Black" panose="020B0A04020102020204" pitchFamily="34" charset="0"/>
              </a:rPr>
              <a:pPr eaLnBrk="1" hangingPunct="1"/>
              <a:t>12</a:t>
            </a:fld>
            <a:endParaRPr lang="en-US" altLang="zh-CN">
              <a:latin typeface="Arial Black" panose="020B0A04020102020204" pitchFamily="34" charset="0"/>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4494" y="2743200"/>
            <a:ext cx="8106906" cy="2457793"/>
          </a:xfrm>
          <a:prstGeom prst="rect">
            <a:avLst/>
          </a:prstGeom>
        </p:spPr>
      </p:pic>
      <p:sp>
        <p:nvSpPr>
          <p:cNvPr id="5" name="文本框 4"/>
          <p:cNvSpPr txBox="1"/>
          <p:nvPr/>
        </p:nvSpPr>
        <p:spPr>
          <a:xfrm>
            <a:off x="3810000" y="5564710"/>
            <a:ext cx="2057400" cy="369332"/>
          </a:xfrm>
          <a:prstGeom prst="rect">
            <a:avLst/>
          </a:prstGeom>
          <a:noFill/>
        </p:spPr>
        <p:txBody>
          <a:bodyPr wrap="square" rtlCol="0">
            <a:spAutoFit/>
          </a:bodyPr>
          <a:lstStyle/>
          <a:p>
            <a:r>
              <a:rPr lang="en-US" altLang="zh-CN" dirty="0" err="1" smtClean="0"/>
              <a:t>RigMesh</a:t>
            </a:r>
            <a:r>
              <a:rPr lang="en-US" altLang="zh-CN" dirty="0" smtClean="0"/>
              <a:t> SIG’12</a:t>
            </a:r>
            <a:endParaRPr lang="zh-CN" altLang="en-US" dirty="0"/>
          </a:p>
        </p:txBody>
      </p:sp>
      <p:sp>
        <p:nvSpPr>
          <p:cNvPr id="7" name="内容占位符 2"/>
          <p:cNvSpPr>
            <a:spLocks noGrp="1"/>
          </p:cNvSpPr>
          <p:nvPr>
            <p:ph idx="1"/>
          </p:nvPr>
        </p:nvSpPr>
        <p:spPr>
          <a:xfrm>
            <a:off x="609600" y="1600200"/>
            <a:ext cx="7467600" cy="594617"/>
          </a:xfrm>
        </p:spPr>
        <p:txBody>
          <a:bodyPr/>
          <a:lstStyle/>
          <a:p>
            <a:r>
              <a:rPr lang="zh-CN" altLang="en-US" dirty="0" smtClean="0"/>
              <a:t>局限：仅造型静止模型</a:t>
            </a:r>
            <a:endParaRPr lang="en-US" altLang="zh-CN" dirty="0" smtClean="0"/>
          </a:p>
        </p:txBody>
      </p:sp>
    </p:spTree>
    <p:extLst>
      <p:ext uri="{BB962C8B-B14F-4D97-AF65-F5344CB8AC3E}">
        <p14:creationId xmlns:p14="http://schemas.microsoft.com/office/powerpoint/2010/main" val="4249469258"/>
      </p:ext>
    </p:extLst>
  </p:cSld>
  <p:clrMapOvr>
    <a:masterClrMapping/>
  </p:clrMapOvr>
  <p:transition spd="slow" advTm="173638"/>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lstStyle/>
          <a:p>
            <a:r>
              <a:rPr lang="zh-CN" altLang="en-US" smtClean="0"/>
              <a:t>研究背景与现状</a:t>
            </a:r>
          </a:p>
        </p:txBody>
      </p:sp>
      <p:sp>
        <p:nvSpPr>
          <p:cNvPr id="6147"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EEA4F725-C1CB-4821-AAC6-5734A68FCDC8}" type="slidenum">
              <a:rPr lang="en-US" altLang="zh-CN">
                <a:latin typeface="Arial Black" panose="020B0A04020102020204" pitchFamily="34" charset="0"/>
              </a:rPr>
              <a:pPr eaLnBrk="1" hangingPunct="1"/>
              <a:t>13</a:t>
            </a:fld>
            <a:endParaRPr lang="en-US" altLang="zh-CN" dirty="0">
              <a:latin typeface="Arial Black" panose="020B0A04020102020204" pitchFamily="34" charset="0"/>
            </a:endParaRPr>
          </a:p>
        </p:txBody>
      </p:sp>
      <p:sp>
        <p:nvSpPr>
          <p:cNvPr id="5" name="内容占位符 2"/>
          <p:cNvSpPr>
            <a:spLocks noGrp="1"/>
          </p:cNvSpPr>
          <p:nvPr>
            <p:ph idx="1"/>
          </p:nvPr>
        </p:nvSpPr>
        <p:spPr>
          <a:xfrm>
            <a:off x="609600" y="1600200"/>
            <a:ext cx="7924800" cy="4724400"/>
          </a:xfrm>
        </p:spPr>
        <p:txBody>
          <a:bodyPr/>
          <a:lstStyle/>
          <a:p>
            <a:r>
              <a:rPr lang="zh-CN" altLang="en-US" dirty="0" smtClean="0"/>
              <a:t>本文研究内容</a:t>
            </a:r>
            <a:endParaRPr lang="en-US" altLang="zh-CN" dirty="0" smtClean="0"/>
          </a:p>
          <a:p>
            <a:pPr lvl="1"/>
            <a:r>
              <a:rPr lang="zh-CN" altLang="en-US" dirty="0" smtClean="0"/>
              <a:t>基于草图的</a:t>
            </a:r>
            <a:r>
              <a:rPr lang="zh-CN" altLang="en-US" dirty="0"/>
              <a:t>按需</a:t>
            </a:r>
            <a:r>
              <a:rPr lang="zh-CN" altLang="en-US" dirty="0" smtClean="0"/>
              <a:t>部件提取</a:t>
            </a:r>
            <a:endParaRPr lang="en-US" altLang="zh-CN" dirty="0" smtClean="0"/>
          </a:p>
          <a:p>
            <a:pPr lvl="1"/>
            <a:r>
              <a:rPr lang="zh-CN" altLang="en-US" dirty="0" smtClean="0"/>
              <a:t>创造力</a:t>
            </a:r>
            <a:r>
              <a:rPr lang="zh-CN" altLang="en-US" dirty="0"/>
              <a:t>支持的三维虚拟生物</a:t>
            </a:r>
            <a:r>
              <a:rPr lang="zh-CN" altLang="en-US" dirty="0" smtClean="0"/>
              <a:t>造型</a:t>
            </a:r>
            <a:endParaRPr lang="en-US" altLang="zh-CN" dirty="0" smtClean="0"/>
          </a:p>
          <a:p>
            <a:pPr lvl="1"/>
            <a:r>
              <a:rPr lang="zh-CN" altLang="en-US" dirty="0" smtClean="0"/>
              <a:t>针对</a:t>
            </a:r>
            <a:r>
              <a:rPr lang="zh-CN" altLang="en-US" dirty="0"/>
              <a:t>创意角色模型的蒙皮与三维</a:t>
            </a:r>
            <a:r>
              <a:rPr lang="zh-CN" altLang="en-US" dirty="0" smtClean="0"/>
              <a:t>制造</a:t>
            </a:r>
            <a:endParaRPr lang="en-US" altLang="zh-CN" dirty="0" smtClean="0"/>
          </a:p>
        </p:txBody>
      </p:sp>
    </p:spTree>
    <p:extLst>
      <p:ext uri="{BB962C8B-B14F-4D97-AF65-F5344CB8AC3E}">
        <p14:creationId xmlns:p14="http://schemas.microsoft.com/office/powerpoint/2010/main" val="2563840912"/>
      </p:ext>
    </p:extLst>
  </p:cSld>
  <p:clrMapOvr>
    <a:masterClrMapping/>
  </p:clrMapOvr>
  <p:transition spd="slow" advTm="173638"/>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dirty="0" smtClean="0"/>
              <a:t>目录</a:t>
            </a:r>
          </a:p>
        </p:txBody>
      </p:sp>
      <p:sp>
        <p:nvSpPr>
          <p:cNvPr id="4099" name="内容占位符 2"/>
          <p:cNvSpPr>
            <a:spLocks noGrp="1"/>
          </p:cNvSpPr>
          <p:nvPr>
            <p:ph idx="1"/>
          </p:nvPr>
        </p:nvSpPr>
        <p:spPr/>
        <p:txBody>
          <a:bodyPr/>
          <a:lstStyle/>
          <a:p>
            <a:r>
              <a:rPr lang="zh-CN" altLang="en-US" dirty="0" smtClean="0"/>
              <a:t>研究背景和现状</a:t>
            </a:r>
            <a:endParaRPr lang="en-US" altLang="zh-CN" dirty="0" smtClean="0"/>
          </a:p>
          <a:p>
            <a:r>
              <a:rPr lang="zh-CN" altLang="en-US" dirty="0" smtClean="0"/>
              <a:t>研究内容</a:t>
            </a:r>
            <a:endParaRPr lang="en-US" altLang="zh-CN" dirty="0" smtClean="0"/>
          </a:p>
          <a:p>
            <a:pPr lvl="1"/>
            <a:r>
              <a:rPr lang="zh-CN" altLang="en-US" b="1" dirty="0">
                <a:solidFill>
                  <a:srgbClr val="FF0000"/>
                </a:solidFill>
              </a:rPr>
              <a:t>基于草图的按需部件</a:t>
            </a:r>
            <a:r>
              <a:rPr lang="zh-CN" altLang="en-US" b="1" dirty="0" smtClean="0">
                <a:solidFill>
                  <a:srgbClr val="FF0000"/>
                </a:solidFill>
              </a:rPr>
              <a:t>提取</a:t>
            </a:r>
            <a:endParaRPr lang="en-US" altLang="zh-CN" b="1" dirty="0">
              <a:solidFill>
                <a:srgbClr val="FF0000"/>
              </a:solidFill>
            </a:endParaRPr>
          </a:p>
          <a:p>
            <a:pPr lvl="1"/>
            <a:r>
              <a:rPr lang="zh-CN" altLang="en-US" dirty="0" smtClean="0"/>
              <a:t>创造力</a:t>
            </a:r>
            <a:r>
              <a:rPr lang="zh-CN" altLang="en-US" dirty="0"/>
              <a:t>支持的三维虚拟生物</a:t>
            </a:r>
            <a:r>
              <a:rPr lang="zh-CN" altLang="en-US" dirty="0" smtClean="0"/>
              <a:t>造型</a:t>
            </a:r>
            <a:endParaRPr lang="en-US" altLang="zh-CN" dirty="0" smtClean="0"/>
          </a:p>
          <a:p>
            <a:pPr lvl="1"/>
            <a:r>
              <a:rPr lang="zh-CN" altLang="en-US" dirty="0" smtClean="0"/>
              <a:t>针对</a:t>
            </a:r>
            <a:r>
              <a:rPr lang="zh-CN" altLang="en-US" dirty="0"/>
              <a:t>创意角色模型的蒙皮与三维</a:t>
            </a:r>
            <a:r>
              <a:rPr lang="zh-CN" altLang="en-US" dirty="0" smtClean="0"/>
              <a:t>制造</a:t>
            </a:r>
            <a:endParaRPr lang="en-US" altLang="zh-CN" dirty="0" smtClean="0"/>
          </a:p>
          <a:p>
            <a:r>
              <a:rPr lang="zh-CN" altLang="en-US" dirty="0" smtClean="0"/>
              <a:t>总结与展望</a:t>
            </a:r>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14</a:t>
            </a:fld>
            <a:endParaRPr lang="en-US" altLang="zh-CN">
              <a:latin typeface="Arial Black" panose="020B0A04020102020204" pitchFamily="34" charset="0"/>
            </a:endParaRPr>
          </a:p>
        </p:txBody>
      </p:sp>
    </p:spTree>
    <p:extLst>
      <p:ext uri="{BB962C8B-B14F-4D97-AF65-F5344CB8AC3E}">
        <p14:creationId xmlns:p14="http://schemas.microsoft.com/office/powerpoint/2010/main" val="806543898"/>
      </p:ext>
    </p:extLst>
  </p:cSld>
  <p:clrMapOvr>
    <a:masterClrMapping/>
  </p:clrMapOvr>
  <p:transition spd="slow" advTm="43780"/>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4400" dirty="0" smtClean="0"/>
              <a:t>背景介绍</a:t>
            </a:r>
            <a:endParaRPr lang="zh-CN" altLang="en-US" sz="44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15</a:t>
            </a:fld>
            <a:endParaRPr lang="en-US" altLang="zh-CN">
              <a:latin typeface="Arial Black" panose="020B0A04020102020204" pitchFamily="34" charset="0"/>
            </a:endParaRPr>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2747" y="2894267"/>
            <a:ext cx="2390053" cy="1762785"/>
          </a:xfrm>
          <a:prstGeom prst="rect">
            <a:avLst/>
          </a:prstGeom>
        </p:spPr>
      </p:pic>
      <p:pic>
        <p:nvPicPr>
          <p:cNvPr id="3" name="图片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38800" y="2906710"/>
            <a:ext cx="2362200" cy="1806579"/>
          </a:xfrm>
          <a:prstGeom prst="rect">
            <a:avLst/>
          </a:prstGeom>
        </p:spPr>
      </p:pic>
      <p:cxnSp>
        <p:nvCxnSpPr>
          <p:cNvPr id="5" name="直接箭头连接符 4"/>
          <p:cNvCxnSpPr/>
          <p:nvPr/>
        </p:nvCxnSpPr>
        <p:spPr>
          <a:xfrm>
            <a:off x="3886200" y="3810000"/>
            <a:ext cx="1219200" cy="0"/>
          </a:xfrm>
          <a:prstGeom prst="straightConnector1">
            <a:avLst/>
          </a:prstGeom>
          <a:ln w="50800">
            <a:gradFill flip="none" rotWithShape="1">
              <a:gsLst>
                <a:gs pos="64000">
                  <a:srgbClr val="A40000"/>
                </a:gs>
                <a:gs pos="0">
                  <a:srgbClr val="FF0000"/>
                </a:gs>
                <a:gs pos="100000">
                  <a:schemeClr val="accent4"/>
                </a:gs>
              </a:gsLst>
              <a:lin ang="0" scaled="1"/>
              <a:tileRect/>
            </a:gra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8779"/>
      </p:ext>
    </p:extLst>
  </p:cSld>
  <p:clrMapOvr>
    <a:masterClrMapping/>
  </p:clrMapOvr>
  <p:transition spd="slow" advTm="43780"/>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4400" dirty="0" smtClean="0"/>
              <a:t>背景介绍</a:t>
            </a:r>
            <a:endParaRPr lang="zh-CN" altLang="en-US" sz="44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16</a:t>
            </a:fld>
            <a:endParaRPr lang="en-US" altLang="zh-CN">
              <a:latin typeface="Arial Black" panose="020B0A04020102020204" pitchFamily="34" charset="0"/>
            </a:endParaRPr>
          </a:p>
        </p:txBody>
      </p:sp>
      <p:cxnSp>
        <p:nvCxnSpPr>
          <p:cNvPr id="10" name="直接箭头连接符 9"/>
          <p:cNvCxnSpPr/>
          <p:nvPr/>
        </p:nvCxnSpPr>
        <p:spPr>
          <a:xfrm>
            <a:off x="1829787" y="3518715"/>
            <a:ext cx="640980" cy="326267"/>
          </a:xfrm>
          <a:prstGeom prst="straightConnector1">
            <a:avLst/>
          </a:prstGeom>
          <a:ln w="50800">
            <a:gradFill flip="none" rotWithShape="1">
              <a:gsLst>
                <a:gs pos="44000">
                  <a:srgbClr val="A55D75"/>
                </a:gs>
                <a:gs pos="0">
                  <a:srgbClr val="FF0000"/>
                </a:gs>
                <a:gs pos="100000">
                  <a:srgbClr val="6F95BC"/>
                </a:gs>
              </a:gsLst>
              <a:lin ang="0" scaled="1"/>
              <a:tileRect/>
            </a:gradFill>
            <a:tailEnd type="triangle"/>
          </a:ln>
        </p:spPr>
        <p:style>
          <a:lnRef idx="1">
            <a:schemeClr val="accent1"/>
          </a:lnRef>
          <a:fillRef idx="0">
            <a:schemeClr val="accent1"/>
          </a:fillRef>
          <a:effectRef idx="0">
            <a:schemeClr val="accent1"/>
          </a:effectRef>
          <a:fontRef idx="minor">
            <a:schemeClr val="tx1"/>
          </a:fontRef>
        </p:style>
      </p:cxnSp>
      <p:sp>
        <p:nvSpPr>
          <p:cNvPr id="18" name="圆角矩形 17"/>
          <p:cNvSpPr/>
          <p:nvPr/>
        </p:nvSpPr>
        <p:spPr>
          <a:xfrm>
            <a:off x="5364962" y="2361389"/>
            <a:ext cx="3124200" cy="106338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4579" y="2427932"/>
            <a:ext cx="1516352" cy="1281562"/>
          </a:xfrm>
          <a:prstGeom prst="rect">
            <a:avLst/>
          </a:prstGeom>
        </p:spPr>
      </p:pic>
      <p:graphicFrame>
        <p:nvGraphicFramePr>
          <p:cNvPr id="3" name="对象 2"/>
          <p:cNvGraphicFramePr>
            <a:graphicFrameLocks noChangeAspect="1"/>
          </p:cNvGraphicFramePr>
          <p:nvPr>
            <p:extLst/>
          </p:nvPr>
        </p:nvGraphicFramePr>
        <p:xfrm>
          <a:off x="3914851" y="4871013"/>
          <a:ext cx="366185" cy="681769"/>
        </p:xfrm>
        <a:graphic>
          <a:graphicData uri="http://schemas.openxmlformats.org/presentationml/2006/ole">
            <mc:AlternateContent xmlns:mc="http://schemas.openxmlformats.org/markup-compatibility/2006">
              <mc:Choice xmlns:v="urn:schemas-microsoft-com:vml" Requires="v">
                <p:oleObj spid="_x0000_s1214" name="Image" r:id="rId5" imgW="10641240" imgH="19809360" progId="Photoshop.Image.12">
                  <p:embed/>
                </p:oleObj>
              </mc:Choice>
              <mc:Fallback>
                <p:oleObj name="Image" r:id="rId5" imgW="10641240" imgH="19809360" progId="Photoshop.Image.12">
                  <p:embed/>
                  <p:pic>
                    <p:nvPicPr>
                      <p:cNvPr id="0" name=""/>
                      <p:cNvPicPr/>
                      <p:nvPr/>
                    </p:nvPicPr>
                    <p:blipFill>
                      <a:blip r:embed="rId6"/>
                      <a:stretch>
                        <a:fillRect/>
                      </a:stretch>
                    </p:blipFill>
                    <p:spPr>
                      <a:xfrm>
                        <a:off x="3914851" y="4871013"/>
                        <a:ext cx="366185" cy="681769"/>
                      </a:xfrm>
                      <a:prstGeom prst="rect">
                        <a:avLst/>
                      </a:prstGeom>
                    </p:spPr>
                  </p:pic>
                </p:oleObj>
              </mc:Fallback>
            </mc:AlternateContent>
          </a:graphicData>
        </a:graphic>
      </p:graphicFrame>
      <p:graphicFrame>
        <p:nvGraphicFramePr>
          <p:cNvPr id="4" name="对象 3"/>
          <p:cNvGraphicFramePr>
            <a:graphicFrameLocks noChangeAspect="1"/>
          </p:cNvGraphicFramePr>
          <p:nvPr>
            <p:extLst/>
          </p:nvPr>
        </p:nvGraphicFramePr>
        <p:xfrm>
          <a:off x="2769950" y="4977143"/>
          <a:ext cx="604884" cy="612541"/>
        </p:xfrm>
        <a:graphic>
          <a:graphicData uri="http://schemas.openxmlformats.org/presentationml/2006/ole">
            <mc:AlternateContent xmlns:mc="http://schemas.openxmlformats.org/markup-compatibility/2006">
              <mc:Choice xmlns:v="urn:schemas-microsoft-com:vml" Requires="v">
                <p:oleObj spid="_x0000_s1215" name="Image" r:id="rId7" imgW="20317320" imgH="20571120" progId="Photoshop.Image.12">
                  <p:embed/>
                </p:oleObj>
              </mc:Choice>
              <mc:Fallback>
                <p:oleObj name="Image" r:id="rId7" imgW="20317320" imgH="20571120" progId="Photoshop.Image.12">
                  <p:embed/>
                  <p:pic>
                    <p:nvPicPr>
                      <p:cNvPr id="0" name=""/>
                      <p:cNvPicPr/>
                      <p:nvPr/>
                    </p:nvPicPr>
                    <p:blipFill>
                      <a:blip r:embed="rId8"/>
                      <a:stretch>
                        <a:fillRect/>
                      </a:stretch>
                    </p:blipFill>
                    <p:spPr>
                      <a:xfrm>
                        <a:off x="2769950" y="4977143"/>
                        <a:ext cx="604884" cy="612541"/>
                      </a:xfrm>
                      <a:prstGeom prst="rect">
                        <a:avLst/>
                      </a:prstGeom>
                    </p:spPr>
                  </p:pic>
                </p:oleObj>
              </mc:Fallback>
            </mc:AlternateContent>
          </a:graphicData>
        </a:graphic>
      </p:graphicFrame>
      <p:graphicFrame>
        <p:nvGraphicFramePr>
          <p:cNvPr id="5" name="对象 4"/>
          <p:cNvGraphicFramePr>
            <a:graphicFrameLocks noChangeAspect="1"/>
          </p:cNvGraphicFramePr>
          <p:nvPr>
            <p:extLst/>
          </p:nvPr>
        </p:nvGraphicFramePr>
        <p:xfrm>
          <a:off x="4700785" y="4132609"/>
          <a:ext cx="652737" cy="663361"/>
        </p:xfrm>
        <a:graphic>
          <a:graphicData uri="http://schemas.openxmlformats.org/presentationml/2006/ole">
            <mc:AlternateContent xmlns:mc="http://schemas.openxmlformats.org/markup-compatibility/2006">
              <mc:Choice xmlns:v="urn:schemas-microsoft-com:vml" Requires="v">
                <p:oleObj spid="_x0000_s1216" name="Image" r:id="rId9" imgW="20279160" imgH="20609280" progId="Photoshop.Image.12">
                  <p:embed/>
                </p:oleObj>
              </mc:Choice>
              <mc:Fallback>
                <p:oleObj name="Image" r:id="rId9" imgW="20279160" imgH="20609280" progId="Photoshop.Image.12">
                  <p:embed/>
                  <p:pic>
                    <p:nvPicPr>
                      <p:cNvPr id="0" name=""/>
                      <p:cNvPicPr/>
                      <p:nvPr/>
                    </p:nvPicPr>
                    <p:blipFill>
                      <a:blip r:embed="rId10"/>
                      <a:stretch>
                        <a:fillRect/>
                      </a:stretch>
                    </p:blipFill>
                    <p:spPr>
                      <a:xfrm>
                        <a:off x="4700785" y="4132609"/>
                        <a:ext cx="652737" cy="663361"/>
                      </a:xfrm>
                      <a:prstGeom prst="rect">
                        <a:avLst/>
                      </a:prstGeom>
                    </p:spPr>
                  </p:pic>
                </p:oleObj>
              </mc:Fallback>
            </mc:AlternateContent>
          </a:graphicData>
        </a:graphic>
      </p:graphicFrame>
      <p:graphicFrame>
        <p:nvGraphicFramePr>
          <p:cNvPr id="6" name="对象 5"/>
          <p:cNvGraphicFramePr>
            <a:graphicFrameLocks noChangeAspect="1"/>
          </p:cNvGraphicFramePr>
          <p:nvPr>
            <p:extLst/>
          </p:nvPr>
        </p:nvGraphicFramePr>
        <p:xfrm>
          <a:off x="2041298" y="4107290"/>
          <a:ext cx="462798" cy="663361"/>
        </p:xfrm>
        <a:graphic>
          <a:graphicData uri="http://schemas.openxmlformats.org/presentationml/2006/ole">
            <mc:AlternateContent xmlns:mc="http://schemas.openxmlformats.org/markup-compatibility/2006">
              <mc:Choice xmlns:v="urn:schemas-microsoft-com:vml" Requires="v">
                <p:oleObj spid="_x0000_s1217" name="Image" r:id="rId11" imgW="14450760" imgH="20710800" progId="Photoshop.Image.12">
                  <p:embed/>
                </p:oleObj>
              </mc:Choice>
              <mc:Fallback>
                <p:oleObj name="Image" r:id="rId11" imgW="14450760" imgH="20710800" progId="Photoshop.Image.12">
                  <p:embed/>
                  <p:pic>
                    <p:nvPicPr>
                      <p:cNvPr id="0" name=""/>
                      <p:cNvPicPr/>
                      <p:nvPr/>
                    </p:nvPicPr>
                    <p:blipFill>
                      <a:blip r:embed="rId12"/>
                      <a:stretch>
                        <a:fillRect/>
                      </a:stretch>
                    </p:blipFill>
                    <p:spPr>
                      <a:xfrm>
                        <a:off x="2041298" y="4107290"/>
                        <a:ext cx="462798" cy="663361"/>
                      </a:xfrm>
                      <a:prstGeom prst="rect">
                        <a:avLst/>
                      </a:prstGeom>
                    </p:spPr>
                  </p:pic>
                </p:oleObj>
              </mc:Fallback>
            </mc:AlternateContent>
          </a:graphicData>
        </a:graphic>
      </p:graphicFrame>
      <p:pic>
        <p:nvPicPr>
          <p:cNvPr id="8" name="图片 7"/>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5463979" y="2440107"/>
            <a:ext cx="2426918" cy="829373"/>
          </a:xfrm>
          <a:prstGeom prst="rect">
            <a:avLst/>
          </a:prstGeom>
        </p:spPr>
      </p:pic>
      <p:grpSp>
        <p:nvGrpSpPr>
          <p:cNvPr id="21" name="组合 20"/>
          <p:cNvGrpSpPr/>
          <p:nvPr/>
        </p:nvGrpSpPr>
        <p:grpSpPr>
          <a:xfrm rot="3299560">
            <a:off x="2438956" y="4885978"/>
            <a:ext cx="381000" cy="76200"/>
            <a:chOff x="7467600" y="4648200"/>
            <a:chExt cx="381000" cy="76200"/>
          </a:xfrm>
        </p:grpSpPr>
        <p:sp>
          <p:nvSpPr>
            <p:cNvPr id="20" name="椭圆 19"/>
            <p:cNvSpPr/>
            <p:nvPr/>
          </p:nvSpPr>
          <p:spPr>
            <a:xfrm>
              <a:off x="74676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6200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77724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p:cNvGrpSpPr/>
          <p:nvPr/>
        </p:nvGrpSpPr>
        <p:grpSpPr>
          <a:xfrm>
            <a:off x="8031962" y="2883972"/>
            <a:ext cx="381000" cy="76200"/>
            <a:chOff x="7467600" y="4648200"/>
            <a:chExt cx="381000" cy="76200"/>
          </a:xfrm>
          <a:solidFill>
            <a:srgbClr val="F88E90"/>
          </a:solidFill>
        </p:grpSpPr>
        <p:sp>
          <p:nvSpPr>
            <p:cNvPr id="27" name="椭圆 26"/>
            <p:cNvSpPr/>
            <p:nvPr/>
          </p:nvSpPr>
          <p:spPr>
            <a:xfrm>
              <a:off x="7467600" y="4648200"/>
              <a:ext cx="76200"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88E90"/>
                </a:solidFill>
              </a:endParaRPr>
            </a:p>
          </p:txBody>
        </p:sp>
        <p:sp>
          <p:nvSpPr>
            <p:cNvPr id="28" name="椭圆 27"/>
            <p:cNvSpPr/>
            <p:nvPr/>
          </p:nvSpPr>
          <p:spPr>
            <a:xfrm>
              <a:off x="7620000" y="4648200"/>
              <a:ext cx="76200"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88E90"/>
                </a:solidFill>
              </a:endParaRPr>
            </a:p>
          </p:txBody>
        </p:sp>
        <p:sp>
          <p:nvSpPr>
            <p:cNvPr id="29" name="椭圆 28"/>
            <p:cNvSpPr/>
            <p:nvPr/>
          </p:nvSpPr>
          <p:spPr>
            <a:xfrm>
              <a:off x="7772400" y="4648200"/>
              <a:ext cx="76200"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88E90"/>
                </a:solidFill>
              </a:endParaRPr>
            </a:p>
          </p:txBody>
        </p:sp>
      </p:grpSp>
      <p:sp>
        <p:nvSpPr>
          <p:cNvPr id="9" name="流程图: 磁盘 8"/>
          <p:cNvSpPr/>
          <p:nvPr/>
        </p:nvSpPr>
        <p:spPr>
          <a:xfrm>
            <a:off x="2879083" y="3408106"/>
            <a:ext cx="1495690" cy="1264249"/>
          </a:xfrm>
          <a:prstGeom prst="flowChartMagneticDisk">
            <a:avLst/>
          </a:prstGeom>
          <a:ln/>
        </p:spPr>
        <p:style>
          <a:lnRef idx="1">
            <a:schemeClr val="dk1"/>
          </a:lnRef>
          <a:fillRef idx="2">
            <a:schemeClr val="dk1"/>
          </a:fillRef>
          <a:effectRef idx="1">
            <a:schemeClr val="dk1"/>
          </a:effectRef>
          <a:fontRef idx="minor">
            <a:schemeClr val="dk1"/>
          </a:fontRef>
        </p:style>
        <p:txBody>
          <a:bodyPr rtlCol="0" anchor="ctr"/>
          <a:lstStyle/>
          <a:p>
            <a:pPr algn="ctr"/>
            <a:endParaRPr lang="zh-CN" altLang="en-US"/>
          </a:p>
        </p:txBody>
      </p:sp>
      <p:grpSp>
        <p:nvGrpSpPr>
          <p:cNvPr id="33" name="组合 32"/>
          <p:cNvGrpSpPr/>
          <p:nvPr/>
        </p:nvGrpSpPr>
        <p:grpSpPr>
          <a:xfrm rot="8173166">
            <a:off x="4396785" y="4987670"/>
            <a:ext cx="381000" cy="76200"/>
            <a:chOff x="7467600" y="4648200"/>
            <a:chExt cx="381000" cy="76200"/>
          </a:xfrm>
        </p:grpSpPr>
        <p:sp>
          <p:nvSpPr>
            <p:cNvPr id="34" name="椭圆 33"/>
            <p:cNvSpPr/>
            <p:nvPr/>
          </p:nvSpPr>
          <p:spPr>
            <a:xfrm>
              <a:off x="74676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76200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77724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 name="组合 36"/>
          <p:cNvGrpSpPr/>
          <p:nvPr/>
        </p:nvGrpSpPr>
        <p:grpSpPr>
          <a:xfrm>
            <a:off x="3471394" y="5307394"/>
            <a:ext cx="381000" cy="76200"/>
            <a:chOff x="7467600" y="4648200"/>
            <a:chExt cx="381000" cy="76200"/>
          </a:xfrm>
        </p:grpSpPr>
        <p:sp>
          <p:nvSpPr>
            <p:cNvPr id="38" name="椭圆 37"/>
            <p:cNvSpPr/>
            <p:nvPr/>
          </p:nvSpPr>
          <p:spPr>
            <a:xfrm>
              <a:off x="74676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76200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77724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1" name="直接箭头连接符 40"/>
          <p:cNvCxnSpPr/>
          <p:nvPr/>
        </p:nvCxnSpPr>
        <p:spPr>
          <a:xfrm flipV="1">
            <a:off x="4626515" y="3623433"/>
            <a:ext cx="746234" cy="416797"/>
          </a:xfrm>
          <a:prstGeom prst="straightConnector1">
            <a:avLst/>
          </a:prstGeom>
          <a:ln w="50800">
            <a:gradFill flip="none" rotWithShape="1">
              <a:gsLst>
                <a:gs pos="44000">
                  <a:srgbClr val="A55D75"/>
                </a:gs>
                <a:gs pos="0">
                  <a:srgbClr val="FF0000"/>
                </a:gs>
                <a:gs pos="100000">
                  <a:srgbClr val="6F95BC"/>
                </a:gs>
              </a:gsLst>
              <a:lin ang="0" scaled="1"/>
              <a:tileRect/>
            </a:gra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406915"/>
      </p:ext>
    </p:extLst>
  </p:cSld>
  <p:clrMapOvr>
    <a:masterClrMapping/>
  </p:clrMapOvr>
  <p:transition spd="slow" advTm="43780"/>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4400" dirty="0" smtClean="0"/>
              <a:t>背景介绍</a:t>
            </a:r>
            <a:endParaRPr lang="zh-CN" altLang="en-US" sz="44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17</a:t>
            </a:fld>
            <a:endParaRPr lang="en-US" altLang="zh-CN">
              <a:latin typeface="Arial Black" panose="020B0A04020102020204" pitchFamily="34" charset="0"/>
            </a:endParaRPr>
          </a:p>
        </p:txBody>
      </p:sp>
      <p:sp>
        <p:nvSpPr>
          <p:cNvPr id="32" name="文本框 31"/>
          <p:cNvSpPr txBox="1"/>
          <p:nvPr/>
        </p:nvSpPr>
        <p:spPr>
          <a:xfrm>
            <a:off x="2592908" y="1866321"/>
            <a:ext cx="3631590" cy="707886"/>
          </a:xfrm>
          <a:prstGeom prst="rect">
            <a:avLst/>
          </a:prstGeom>
          <a:noFill/>
        </p:spPr>
        <p:txBody>
          <a:bodyPr wrap="square" rtlCol="0">
            <a:spAutoFit/>
          </a:bodyPr>
          <a:lstStyle/>
          <a:p>
            <a:r>
              <a:rPr lang="zh-CN" altLang="en-US" sz="4000" b="1" dirty="0" smtClean="0"/>
              <a:t>局部匹配问题</a:t>
            </a:r>
            <a:r>
              <a:rPr lang="en-US" altLang="zh-CN" sz="4000" b="1" dirty="0" smtClean="0"/>
              <a:t>!</a:t>
            </a:r>
            <a:endParaRPr lang="zh-CN" altLang="en-US" sz="4000" b="1" dirty="0"/>
          </a:p>
        </p:txBody>
      </p:sp>
      <p:cxnSp>
        <p:nvCxnSpPr>
          <p:cNvPr id="31" name="直接箭头连接符 30"/>
          <p:cNvCxnSpPr/>
          <p:nvPr/>
        </p:nvCxnSpPr>
        <p:spPr>
          <a:xfrm>
            <a:off x="1846304" y="4184805"/>
            <a:ext cx="640980" cy="326267"/>
          </a:xfrm>
          <a:prstGeom prst="straightConnector1">
            <a:avLst/>
          </a:prstGeom>
          <a:ln w="50800">
            <a:gradFill flip="none" rotWithShape="1">
              <a:gsLst>
                <a:gs pos="44000">
                  <a:srgbClr val="A55D75"/>
                </a:gs>
                <a:gs pos="0">
                  <a:srgbClr val="FF0000"/>
                </a:gs>
                <a:gs pos="100000">
                  <a:srgbClr val="6F95BC"/>
                </a:gs>
              </a:gsLst>
              <a:lin ang="0" scaled="1"/>
              <a:tileRect/>
            </a:gradFill>
            <a:tailEnd type="triangle"/>
          </a:ln>
        </p:spPr>
        <p:style>
          <a:lnRef idx="1">
            <a:schemeClr val="accent1"/>
          </a:lnRef>
          <a:fillRef idx="0">
            <a:schemeClr val="accent1"/>
          </a:fillRef>
          <a:effectRef idx="0">
            <a:schemeClr val="accent1"/>
          </a:effectRef>
          <a:fontRef idx="minor">
            <a:schemeClr val="tx1"/>
          </a:fontRef>
        </p:style>
      </p:cxnSp>
      <p:sp>
        <p:nvSpPr>
          <p:cNvPr id="42" name="圆角矩形 41"/>
          <p:cNvSpPr/>
          <p:nvPr/>
        </p:nvSpPr>
        <p:spPr>
          <a:xfrm>
            <a:off x="5381479" y="3027479"/>
            <a:ext cx="3124200" cy="106338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3" name="图片 4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1096" y="3094022"/>
            <a:ext cx="1516352" cy="1281562"/>
          </a:xfrm>
          <a:prstGeom prst="rect">
            <a:avLst/>
          </a:prstGeom>
        </p:spPr>
      </p:pic>
      <p:graphicFrame>
        <p:nvGraphicFramePr>
          <p:cNvPr id="44" name="对象 43"/>
          <p:cNvGraphicFramePr>
            <a:graphicFrameLocks noChangeAspect="1"/>
          </p:cNvGraphicFramePr>
          <p:nvPr>
            <p:extLst/>
          </p:nvPr>
        </p:nvGraphicFramePr>
        <p:xfrm>
          <a:off x="3931368" y="5537103"/>
          <a:ext cx="366185" cy="681769"/>
        </p:xfrm>
        <a:graphic>
          <a:graphicData uri="http://schemas.openxmlformats.org/presentationml/2006/ole">
            <mc:AlternateContent xmlns:mc="http://schemas.openxmlformats.org/markup-compatibility/2006">
              <mc:Choice xmlns:v="urn:schemas-microsoft-com:vml" Requires="v">
                <p:oleObj spid="_x0000_s2238" name="Image" r:id="rId5" imgW="10641240" imgH="19809360" progId="Photoshop.Image.12">
                  <p:embed/>
                </p:oleObj>
              </mc:Choice>
              <mc:Fallback>
                <p:oleObj name="Image" r:id="rId5" imgW="10641240" imgH="19809360" progId="Photoshop.Image.12">
                  <p:embed/>
                  <p:pic>
                    <p:nvPicPr>
                      <p:cNvPr id="0" name=""/>
                      <p:cNvPicPr/>
                      <p:nvPr/>
                    </p:nvPicPr>
                    <p:blipFill>
                      <a:blip r:embed="rId6"/>
                      <a:stretch>
                        <a:fillRect/>
                      </a:stretch>
                    </p:blipFill>
                    <p:spPr>
                      <a:xfrm>
                        <a:off x="3931368" y="5537103"/>
                        <a:ext cx="366185" cy="681769"/>
                      </a:xfrm>
                      <a:prstGeom prst="rect">
                        <a:avLst/>
                      </a:prstGeom>
                    </p:spPr>
                  </p:pic>
                </p:oleObj>
              </mc:Fallback>
            </mc:AlternateContent>
          </a:graphicData>
        </a:graphic>
      </p:graphicFrame>
      <p:graphicFrame>
        <p:nvGraphicFramePr>
          <p:cNvPr id="45" name="对象 44"/>
          <p:cNvGraphicFramePr>
            <a:graphicFrameLocks noChangeAspect="1"/>
          </p:cNvGraphicFramePr>
          <p:nvPr>
            <p:extLst/>
          </p:nvPr>
        </p:nvGraphicFramePr>
        <p:xfrm>
          <a:off x="2786467" y="5643233"/>
          <a:ext cx="604884" cy="612541"/>
        </p:xfrm>
        <a:graphic>
          <a:graphicData uri="http://schemas.openxmlformats.org/presentationml/2006/ole">
            <mc:AlternateContent xmlns:mc="http://schemas.openxmlformats.org/markup-compatibility/2006">
              <mc:Choice xmlns:v="urn:schemas-microsoft-com:vml" Requires="v">
                <p:oleObj spid="_x0000_s2239" name="Image" r:id="rId7" imgW="20317320" imgH="20571120" progId="Photoshop.Image.12">
                  <p:embed/>
                </p:oleObj>
              </mc:Choice>
              <mc:Fallback>
                <p:oleObj name="Image" r:id="rId7" imgW="20317320" imgH="20571120" progId="Photoshop.Image.12">
                  <p:embed/>
                  <p:pic>
                    <p:nvPicPr>
                      <p:cNvPr id="0" name=""/>
                      <p:cNvPicPr/>
                      <p:nvPr/>
                    </p:nvPicPr>
                    <p:blipFill>
                      <a:blip r:embed="rId8"/>
                      <a:stretch>
                        <a:fillRect/>
                      </a:stretch>
                    </p:blipFill>
                    <p:spPr>
                      <a:xfrm>
                        <a:off x="2786467" y="5643233"/>
                        <a:ext cx="604884" cy="612541"/>
                      </a:xfrm>
                      <a:prstGeom prst="rect">
                        <a:avLst/>
                      </a:prstGeom>
                    </p:spPr>
                  </p:pic>
                </p:oleObj>
              </mc:Fallback>
            </mc:AlternateContent>
          </a:graphicData>
        </a:graphic>
      </p:graphicFrame>
      <p:graphicFrame>
        <p:nvGraphicFramePr>
          <p:cNvPr id="46" name="对象 45"/>
          <p:cNvGraphicFramePr>
            <a:graphicFrameLocks noChangeAspect="1"/>
          </p:cNvGraphicFramePr>
          <p:nvPr>
            <p:extLst/>
          </p:nvPr>
        </p:nvGraphicFramePr>
        <p:xfrm>
          <a:off x="4717302" y="4798699"/>
          <a:ext cx="652737" cy="663361"/>
        </p:xfrm>
        <a:graphic>
          <a:graphicData uri="http://schemas.openxmlformats.org/presentationml/2006/ole">
            <mc:AlternateContent xmlns:mc="http://schemas.openxmlformats.org/markup-compatibility/2006">
              <mc:Choice xmlns:v="urn:schemas-microsoft-com:vml" Requires="v">
                <p:oleObj spid="_x0000_s2240" name="Image" r:id="rId9" imgW="20279160" imgH="20609280" progId="Photoshop.Image.12">
                  <p:embed/>
                </p:oleObj>
              </mc:Choice>
              <mc:Fallback>
                <p:oleObj name="Image" r:id="rId9" imgW="20279160" imgH="20609280" progId="Photoshop.Image.12">
                  <p:embed/>
                  <p:pic>
                    <p:nvPicPr>
                      <p:cNvPr id="0" name=""/>
                      <p:cNvPicPr/>
                      <p:nvPr/>
                    </p:nvPicPr>
                    <p:blipFill>
                      <a:blip r:embed="rId10"/>
                      <a:stretch>
                        <a:fillRect/>
                      </a:stretch>
                    </p:blipFill>
                    <p:spPr>
                      <a:xfrm>
                        <a:off x="4717302" y="4798699"/>
                        <a:ext cx="652737" cy="663361"/>
                      </a:xfrm>
                      <a:prstGeom prst="rect">
                        <a:avLst/>
                      </a:prstGeom>
                    </p:spPr>
                  </p:pic>
                </p:oleObj>
              </mc:Fallback>
            </mc:AlternateContent>
          </a:graphicData>
        </a:graphic>
      </p:graphicFrame>
      <p:graphicFrame>
        <p:nvGraphicFramePr>
          <p:cNvPr id="47" name="对象 46"/>
          <p:cNvGraphicFramePr>
            <a:graphicFrameLocks noChangeAspect="1"/>
          </p:cNvGraphicFramePr>
          <p:nvPr>
            <p:extLst/>
          </p:nvPr>
        </p:nvGraphicFramePr>
        <p:xfrm>
          <a:off x="2057815" y="4773380"/>
          <a:ext cx="462798" cy="663361"/>
        </p:xfrm>
        <a:graphic>
          <a:graphicData uri="http://schemas.openxmlformats.org/presentationml/2006/ole">
            <mc:AlternateContent xmlns:mc="http://schemas.openxmlformats.org/markup-compatibility/2006">
              <mc:Choice xmlns:v="urn:schemas-microsoft-com:vml" Requires="v">
                <p:oleObj spid="_x0000_s2241" name="Image" r:id="rId11" imgW="14450760" imgH="20710800" progId="Photoshop.Image.12">
                  <p:embed/>
                </p:oleObj>
              </mc:Choice>
              <mc:Fallback>
                <p:oleObj name="Image" r:id="rId11" imgW="14450760" imgH="20710800" progId="Photoshop.Image.12">
                  <p:embed/>
                  <p:pic>
                    <p:nvPicPr>
                      <p:cNvPr id="0" name=""/>
                      <p:cNvPicPr/>
                      <p:nvPr/>
                    </p:nvPicPr>
                    <p:blipFill>
                      <a:blip r:embed="rId12"/>
                      <a:stretch>
                        <a:fillRect/>
                      </a:stretch>
                    </p:blipFill>
                    <p:spPr>
                      <a:xfrm>
                        <a:off x="2057815" y="4773380"/>
                        <a:ext cx="462798" cy="663361"/>
                      </a:xfrm>
                      <a:prstGeom prst="rect">
                        <a:avLst/>
                      </a:prstGeom>
                    </p:spPr>
                  </p:pic>
                </p:oleObj>
              </mc:Fallback>
            </mc:AlternateContent>
          </a:graphicData>
        </a:graphic>
      </p:graphicFrame>
      <p:pic>
        <p:nvPicPr>
          <p:cNvPr id="48" name="图片 47"/>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5480496" y="3106197"/>
            <a:ext cx="2426918" cy="829373"/>
          </a:xfrm>
          <a:prstGeom prst="rect">
            <a:avLst/>
          </a:prstGeom>
        </p:spPr>
      </p:pic>
      <p:grpSp>
        <p:nvGrpSpPr>
          <p:cNvPr id="49" name="组合 48"/>
          <p:cNvGrpSpPr/>
          <p:nvPr/>
        </p:nvGrpSpPr>
        <p:grpSpPr>
          <a:xfrm rot="3299560">
            <a:off x="2455473" y="5552068"/>
            <a:ext cx="381000" cy="76200"/>
            <a:chOff x="7467600" y="4648200"/>
            <a:chExt cx="381000" cy="76200"/>
          </a:xfrm>
        </p:grpSpPr>
        <p:sp>
          <p:nvSpPr>
            <p:cNvPr id="50" name="椭圆 49"/>
            <p:cNvSpPr/>
            <p:nvPr/>
          </p:nvSpPr>
          <p:spPr>
            <a:xfrm>
              <a:off x="74676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76200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77724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组合 52"/>
          <p:cNvGrpSpPr/>
          <p:nvPr/>
        </p:nvGrpSpPr>
        <p:grpSpPr>
          <a:xfrm>
            <a:off x="8048479" y="3550062"/>
            <a:ext cx="381000" cy="76200"/>
            <a:chOff x="7467600" y="4648200"/>
            <a:chExt cx="381000" cy="76200"/>
          </a:xfrm>
          <a:solidFill>
            <a:srgbClr val="F88E90"/>
          </a:solidFill>
        </p:grpSpPr>
        <p:sp>
          <p:nvSpPr>
            <p:cNvPr id="54" name="椭圆 53"/>
            <p:cNvSpPr/>
            <p:nvPr/>
          </p:nvSpPr>
          <p:spPr>
            <a:xfrm>
              <a:off x="7467600" y="4648200"/>
              <a:ext cx="76200"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88E90"/>
                </a:solidFill>
              </a:endParaRPr>
            </a:p>
          </p:txBody>
        </p:sp>
        <p:sp>
          <p:nvSpPr>
            <p:cNvPr id="55" name="椭圆 54"/>
            <p:cNvSpPr/>
            <p:nvPr/>
          </p:nvSpPr>
          <p:spPr>
            <a:xfrm>
              <a:off x="7620000" y="4648200"/>
              <a:ext cx="76200"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88E90"/>
                </a:solidFill>
              </a:endParaRPr>
            </a:p>
          </p:txBody>
        </p:sp>
        <p:sp>
          <p:nvSpPr>
            <p:cNvPr id="56" name="椭圆 55"/>
            <p:cNvSpPr/>
            <p:nvPr/>
          </p:nvSpPr>
          <p:spPr>
            <a:xfrm>
              <a:off x="7772400" y="4648200"/>
              <a:ext cx="76200"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88E90"/>
                </a:solidFill>
              </a:endParaRPr>
            </a:p>
          </p:txBody>
        </p:sp>
      </p:grpSp>
      <p:sp>
        <p:nvSpPr>
          <p:cNvPr id="57" name="流程图: 磁盘 56"/>
          <p:cNvSpPr/>
          <p:nvPr/>
        </p:nvSpPr>
        <p:spPr>
          <a:xfrm>
            <a:off x="2895600" y="4074196"/>
            <a:ext cx="1495690" cy="1264249"/>
          </a:xfrm>
          <a:prstGeom prst="flowChartMagneticDisk">
            <a:avLst/>
          </a:prstGeom>
          <a:ln/>
        </p:spPr>
        <p:style>
          <a:lnRef idx="1">
            <a:schemeClr val="dk1"/>
          </a:lnRef>
          <a:fillRef idx="2">
            <a:schemeClr val="dk1"/>
          </a:fillRef>
          <a:effectRef idx="1">
            <a:schemeClr val="dk1"/>
          </a:effectRef>
          <a:fontRef idx="minor">
            <a:schemeClr val="dk1"/>
          </a:fontRef>
        </p:style>
        <p:txBody>
          <a:bodyPr rtlCol="0" anchor="ctr"/>
          <a:lstStyle/>
          <a:p>
            <a:pPr algn="ctr"/>
            <a:endParaRPr lang="zh-CN" altLang="en-US"/>
          </a:p>
        </p:txBody>
      </p:sp>
      <p:grpSp>
        <p:nvGrpSpPr>
          <p:cNvPr id="58" name="组合 57"/>
          <p:cNvGrpSpPr/>
          <p:nvPr/>
        </p:nvGrpSpPr>
        <p:grpSpPr>
          <a:xfrm rot="8173166">
            <a:off x="4413302" y="5653760"/>
            <a:ext cx="381000" cy="76200"/>
            <a:chOff x="7467600" y="4648200"/>
            <a:chExt cx="381000" cy="76200"/>
          </a:xfrm>
        </p:grpSpPr>
        <p:sp>
          <p:nvSpPr>
            <p:cNvPr id="59" name="椭圆 58"/>
            <p:cNvSpPr/>
            <p:nvPr/>
          </p:nvSpPr>
          <p:spPr>
            <a:xfrm>
              <a:off x="74676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a:off x="76200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a:off x="77724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3487911" y="5973484"/>
            <a:ext cx="381000" cy="76200"/>
            <a:chOff x="7467600" y="4648200"/>
            <a:chExt cx="381000" cy="76200"/>
          </a:xfrm>
        </p:grpSpPr>
        <p:sp>
          <p:nvSpPr>
            <p:cNvPr id="63" name="椭圆 62"/>
            <p:cNvSpPr/>
            <p:nvPr/>
          </p:nvSpPr>
          <p:spPr>
            <a:xfrm>
              <a:off x="74676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a:off x="76200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a:off x="7772400" y="4648200"/>
              <a:ext cx="76200" cy="76200"/>
            </a:xfrm>
            <a:prstGeom prst="ellipse">
              <a:avLst/>
            </a:prstGeom>
            <a:solidFill>
              <a:srgbClr val="6F95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66" name="直接箭头连接符 65"/>
          <p:cNvCxnSpPr/>
          <p:nvPr/>
        </p:nvCxnSpPr>
        <p:spPr>
          <a:xfrm flipV="1">
            <a:off x="4643032" y="4289523"/>
            <a:ext cx="746234" cy="416797"/>
          </a:xfrm>
          <a:prstGeom prst="straightConnector1">
            <a:avLst/>
          </a:prstGeom>
          <a:ln w="50800">
            <a:gradFill flip="none" rotWithShape="1">
              <a:gsLst>
                <a:gs pos="44000">
                  <a:srgbClr val="A55D75"/>
                </a:gs>
                <a:gs pos="0">
                  <a:srgbClr val="FF0000"/>
                </a:gs>
                <a:gs pos="100000">
                  <a:srgbClr val="6F95BC"/>
                </a:gs>
              </a:gsLst>
              <a:lin ang="0" scaled="1"/>
              <a:tileRect/>
            </a:gra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1573840"/>
      </p:ext>
    </p:extLst>
  </p:cSld>
  <p:clrMapOvr>
    <a:masterClrMapping/>
  </p:clrMapOvr>
  <p:transition spd="slow" advTm="43780"/>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4400" dirty="0" smtClean="0"/>
              <a:t>背景介绍</a:t>
            </a:r>
            <a:endParaRPr lang="zh-CN" altLang="en-US" sz="4400" dirty="0" smtClean="0"/>
          </a:p>
        </p:txBody>
      </p:sp>
      <p:sp>
        <p:nvSpPr>
          <p:cNvPr id="4099" name="内容占位符 2"/>
          <p:cNvSpPr>
            <a:spLocks noGrp="1"/>
          </p:cNvSpPr>
          <p:nvPr>
            <p:ph idx="1"/>
          </p:nvPr>
        </p:nvSpPr>
        <p:spPr>
          <a:xfrm>
            <a:off x="609600" y="1600200"/>
            <a:ext cx="7924800" cy="914400"/>
          </a:xfrm>
        </p:spPr>
        <p:txBody>
          <a:bodyPr/>
          <a:lstStyle/>
          <a:p>
            <a:r>
              <a:rPr lang="zh-CN" altLang="en-US" sz="2400" dirty="0" smtClean="0"/>
              <a:t>现有的大多数技术将该问题转换成全局匹配问题，而不是局部匹配</a:t>
            </a:r>
            <a:endParaRPr lang="en-US" altLang="zh-CN" sz="2400" dirty="0"/>
          </a:p>
          <a:p>
            <a:pPr marL="0" indent="0">
              <a:buNone/>
            </a:pPr>
            <a:endParaRPr lang="en-US" altLang="zh-CN" sz="2400" dirty="0" smtClean="0"/>
          </a:p>
          <a:p>
            <a:pPr marL="0" indent="0">
              <a:buNone/>
            </a:pPr>
            <a:endParaRPr lang="en-US" altLang="zh-CN" sz="2400" dirty="0"/>
          </a:p>
          <a:p>
            <a:pPr marL="0" indent="0">
              <a:buNone/>
            </a:pPr>
            <a:endParaRPr lang="en-US" altLang="zh-CN" sz="2400" dirty="0" smtClean="0"/>
          </a:p>
          <a:p>
            <a:pPr marL="0" indent="0">
              <a:buNone/>
            </a:pPr>
            <a:endParaRPr lang="en-US" altLang="zh-CN" sz="2400" dirty="0"/>
          </a:p>
          <a:p>
            <a:pPr marL="0" indent="0">
              <a:buNone/>
            </a:pPr>
            <a:endParaRPr lang="en-US" altLang="zh-CN" sz="2400" dirty="0" smtClean="0"/>
          </a:p>
          <a:p>
            <a:pPr marL="0" indent="0">
              <a:buNone/>
            </a:pPr>
            <a:r>
              <a:rPr lang="en-US" altLang="zh-CN" sz="2400" dirty="0"/>
              <a:t/>
            </a:r>
            <a:br>
              <a:rPr lang="en-US" altLang="zh-CN" sz="2400" dirty="0"/>
            </a:br>
            <a:endParaRPr lang="zh-CN" altLang="en-US" sz="24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18</a:t>
            </a:fld>
            <a:endParaRPr lang="en-US" altLang="zh-CN">
              <a:latin typeface="Arial Black" panose="020B0A04020102020204" pitchFamily="34" charset="0"/>
            </a:endParaRPr>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14500" y="2994660"/>
            <a:ext cx="5715000" cy="2394122"/>
          </a:xfrm>
          <a:prstGeom prst="rect">
            <a:avLst/>
          </a:prstGeom>
        </p:spPr>
      </p:pic>
    </p:spTree>
    <p:extLst>
      <p:ext uri="{BB962C8B-B14F-4D97-AF65-F5344CB8AC3E}">
        <p14:creationId xmlns:p14="http://schemas.microsoft.com/office/powerpoint/2010/main" val="2156692729"/>
      </p:ext>
    </p:extLst>
  </p:cSld>
  <p:clrMapOvr>
    <a:masterClrMapping/>
  </p:clrMapOvr>
  <p:transition spd="slow" advTm="43780"/>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4400" dirty="0" smtClean="0"/>
              <a:t>我们的方法</a:t>
            </a:r>
            <a:endParaRPr lang="zh-CN" altLang="en-US" sz="4400" dirty="0" smtClean="0"/>
          </a:p>
        </p:txBody>
      </p:sp>
      <p:sp>
        <p:nvSpPr>
          <p:cNvPr id="4099" name="内容占位符 2"/>
          <p:cNvSpPr>
            <a:spLocks noGrp="1"/>
          </p:cNvSpPr>
          <p:nvPr>
            <p:ph idx="1"/>
          </p:nvPr>
        </p:nvSpPr>
        <p:spPr>
          <a:xfrm>
            <a:off x="609600" y="1600200"/>
            <a:ext cx="7924800" cy="4267200"/>
          </a:xfrm>
        </p:spPr>
        <p:txBody>
          <a:bodyPr/>
          <a:lstStyle/>
          <a:p>
            <a:pPr marL="0" indent="0">
              <a:spcBef>
                <a:spcPts val="1000"/>
              </a:spcBef>
              <a:buNone/>
            </a:pPr>
            <a:r>
              <a:rPr lang="zh-CN" altLang="en-US" sz="2400" dirty="0" smtClean="0"/>
              <a:t>我们提出一种新的基于草图的按需部件提取技术：</a:t>
            </a:r>
            <a:endParaRPr lang="en-US" altLang="zh-CN" sz="2400" dirty="0" smtClean="0"/>
          </a:p>
          <a:p>
            <a:r>
              <a:rPr lang="zh-CN" altLang="en-US" sz="2400" dirty="0" smtClean="0"/>
              <a:t>不需要预分割的三维模型数据库</a:t>
            </a:r>
            <a:endParaRPr lang="en-US" altLang="zh-CN" sz="2400" dirty="0" smtClean="0"/>
          </a:p>
          <a:p>
            <a:r>
              <a:rPr lang="zh-CN" altLang="en-US" sz="2400" dirty="0" smtClean="0"/>
              <a:t>实时地搜索三维模型数据库，按需提供部件</a:t>
            </a:r>
            <a:endParaRPr lang="en-US" altLang="zh-CN" sz="2400" dirty="0" smtClean="0"/>
          </a:p>
          <a:p>
            <a:pPr marL="0" indent="0">
              <a:buNone/>
            </a:pPr>
            <a:endParaRPr lang="en-US" altLang="zh-CN" sz="2400" dirty="0"/>
          </a:p>
          <a:p>
            <a:pPr marL="0" indent="0">
              <a:buNone/>
            </a:pPr>
            <a:endParaRPr lang="en-US" altLang="zh-CN" sz="2400" dirty="0" smtClean="0"/>
          </a:p>
          <a:p>
            <a:pPr marL="0" indent="0">
              <a:buNone/>
            </a:pPr>
            <a:endParaRPr lang="en-US" altLang="zh-CN" sz="2400" dirty="0"/>
          </a:p>
          <a:p>
            <a:pPr marL="0" indent="0">
              <a:buNone/>
            </a:pPr>
            <a:endParaRPr lang="en-US" altLang="zh-CN" sz="2400" dirty="0" smtClean="0"/>
          </a:p>
          <a:p>
            <a:pPr marL="0" indent="0">
              <a:buNone/>
            </a:pPr>
            <a:r>
              <a:rPr lang="en-US" altLang="zh-CN" sz="2400" dirty="0"/>
              <a:t/>
            </a:r>
            <a:br>
              <a:rPr lang="en-US" altLang="zh-CN" sz="2400" dirty="0"/>
            </a:br>
            <a:endParaRPr lang="zh-CN" altLang="en-US" sz="24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19</a:t>
            </a:fld>
            <a:endParaRPr lang="en-US" altLang="zh-CN">
              <a:latin typeface="Arial Black" panose="020B0A04020102020204" pitchFamily="34" charset="0"/>
            </a:endParaRPr>
          </a:p>
        </p:txBody>
      </p:sp>
    </p:spTree>
    <p:extLst>
      <p:ext uri="{BB962C8B-B14F-4D97-AF65-F5344CB8AC3E}">
        <p14:creationId xmlns:p14="http://schemas.microsoft.com/office/powerpoint/2010/main" val="1150835519"/>
      </p:ext>
    </p:extLst>
  </p:cSld>
  <p:clrMapOvr>
    <a:masterClrMapping/>
  </p:clrMapOvr>
  <p:transition spd="slow" advTm="43780"/>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mtClean="0"/>
              <a:t>目录</a:t>
            </a:r>
          </a:p>
        </p:txBody>
      </p:sp>
      <p:sp>
        <p:nvSpPr>
          <p:cNvPr id="4099" name="内容占位符 2"/>
          <p:cNvSpPr>
            <a:spLocks noGrp="1"/>
          </p:cNvSpPr>
          <p:nvPr>
            <p:ph idx="1"/>
          </p:nvPr>
        </p:nvSpPr>
        <p:spPr/>
        <p:txBody>
          <a:bodyPr/>
          <a:lstStyle/>
          <a:p>
            <a:r>
              <a:rPr lang="zh-CN" altLang="en-US" dirty="0" smtClean="0"/>
              <a:t>研究背景和现状</a:t>
            </a:r>
            <a:endParaRPr lang="en-US" altLang="zh-CN" dirty="0" smtClean="0"/>
          </a:p>
          <a:p>
            <a:r>
              <a:rPr lang="zh-CN" altLang="en-US" dirty="0" smtClean="0"/>
              <a:t>研究内容</a:t>
            </a:r>
            <a:endParaRPr lang="en-US" altLang="zh-CN" dirty="0" smtClean="0"/>
          </a:p>
          <a:p>
            <a:r>
              <a:rPr lang="zh-CN" altLang="en-US" dirty="0" smtClean="0"/>
              <a:t>总结与展望</a:t>
            </a:r>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2</a:t>
            </a:fld>
            <a:endParaRPr lang="en-US" altLang="zh-CN">
              <a:latin typeface="Arial Black" panose="020B0A04020102020204" pitchFamily="34" charset="0"/>
            </a:endParaRPr>
          </a:p>
        </p:txBody>
      </p:sp>
    </p:spTree>
  </p:cSld>
  <p:clrMapOvr>
    <a:masterClrMapping/>
  </p:clrMapOvr>
  <p:transition spd="slow" advTm="43780"/>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pPr marL="0" indent="0">
              <a:buNone/>
            </a:pPr>
            <a:r>
              <a:rPr lang="zh-CN" altLang="en-US" sz="4400" dirty="0" smtClean="0"/>
              <a:t>技术难点</a:t>
            </a:r>
            <a:endParaRPr lang="en-US" altLang="zh-CN" sz="4400" dirty="0"/>
          </a:p>
        </p:txBody>
      </p:sp>
      <p:sp>
        <p:nvSpPr>
          <p:cNvPr id="4099" name="内容占位符 2"/>
          <p:cNvSpPr>
            <a:spLocks noGrp="1"/>
          </p:cNvSpPr>
          <p:nvPr>
            <p:ph idx="1"/>
          </p:nvPr>
        </p:nvSpPr>
        <p:spPr>
          <a:xfrm>
            <a:off x="533400" y="1676400"/>
            <a:ext cx="7924800" cy="3352800"/>
          </a:xfrm>
        </p:spPr>
        <p:txBody>
          <a:bodyPr/>
          <a:lstStyle/>
          <a:p>
            <a:r>
              <a:rPr lang="zh-CN" altLang="en-US" sz="2400" dirty="0" smtClean="0"/>
              <a:t>近乎无限的搜索空间</a:t>
            </a:r>
            <a:endParaRPr lang="en-US" altLang="zh-CN" sz="2400" dirty="0" smtClean="0"/>
          </a:p>
          <a:p>
            <a:pPr lvl="1">
              <a:buFont typeface="Wingdings" panose="05000000000000000000" pitchFamily="2" charset="2"/>
              <a:buChar char="n"/>
            </a:pPr>
            <a:r>
              <a:rPr lang="zh-CN" altLang="en-US" sz="2000" dirty="0" smtClean="0"/>
              <a:t>一种策略，在搜索得到所有可能的匹配结果与很少的匹配结果间平衡</a:t>
            </a:r>
            <a:endParaRPr lang="en-US" altLang="zh-CN" sz="2000" dirty="0" smtClean="0"/>
          </a:p>
          <a:p>
            <a:pPr lvl="1">
              <a:buFont typeface="Wingdings" panose="05000000000000000000" pitchFamily="2" charset="2"/>
              <a:buChar char="n"/>
            </a:pPr>
            <a:endParaRPr lang="en-US" altLang="zh-CN" sz="2400" dirty="0"/>
          </a:p>
          <a:p>
            <a:r>
              <a:rPr lang="zh-CN" altLang="en-US" sz="2400" dirty="0" smtClean="0"/>
              <a:t>匹配过程必须足够快</a:t>
            </a:r>
            <a:endParaRPr lang="en-US" altLang="zh-CN" sz="2400" dirty="0" smtClean="0"/>
          </a:p>
          <a:p>
            <a:pPr lvl="1"/>
            <a:r>
              <a:rPr lang="zh-CN" altLang="en-US" sz="2000" dirty="0" smtClean="0"/>
              <a:t>将三维模型局部匹配问题转化为二维轮廓局部匹配问题</a:t>
            </a:r>
            <a:endParaRPr lang="en-US" altLang="zh-CN" sz="2400" dirty="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20</a:t>
            </a:fld>
            <a:endParaRPr lang="en-US" altLang="zh-CN">
              <a:latin typeface="Arial Black" panose="020B0A04020102020204" pitchFamily="34" charset="0"/>
            </a:endParaRPr>
          </a:p>
        </p:txBody>
      </p:sp>
    </p:spTree>
    <p:extLst>
      <p:ext uri="{BB962C8B-B14F-4D97-AF65-F5344CB8AC3E}">
        <p14:creationId xmlns:p14="http://schemas.microsoft.com/office/powerpoint/2010/main" val="471321231"/>
      </p:ext>
    </p:extLst>
  </p:cSld>
  <p:clrMapOvr>
    <a:masterClrMapping/>
  </p:clrMapOvr>
  <p:transition spd="slow" advTm="43780"/>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4400" dirty="0" smtClean="0"/>
              <a:t>技术贡献</a:t>
            </a:r>
            <a:endParaRPr lang="zh-CN" altLang="en-US" sz="4400" dirty="0" smtClean="0"/>
          </a:p>
        </p:txBody>
      </p:sp>
      <p:sp>
        <p:nvSpPr>
          <p:cNvPr id="4099" name="内容占位符 2"/>
          <p:cNvSpPr>
            <a:spLocks noGrp="1"/>
          </p:cNvSpPr>
          <p:nvPr>
            <p:ph idx="1"/>
          </p:nvPr>
        </p:nvSpPr>
        <p:spPr>
          <a:xfrm>
            <a:off x="609600" y="1676400"/>
            <a:ext cx="7924800" cy="4267200"/>
          </a:xfrm>
        </p:spPr>
        <p:txBody>
          <a:bodyPr/>
          <a:lstStyle/>
          <a:p>
            <a:r>
              <a:rPr lang="zh-CN" altLang="en-US" sz="2400" dirty="0" smtClean="0"/>
              <a:t>一种快速的基于草图的局部三维模型匹配方法。</a:t>
            </a:r>
            <a:endParaRPr lang="en-US" altLang="zh-CN" sz="2400" dirty="0" smtClean="0"/>
          </a:p>
          <a:p>
            <a:pPr lvl="1">
              <a:buFont typeface="Wingdings" panose="05000000000000000000" pitchFamily="2" charset="2"/>
              <a:buChar char="n"/>
            </a:pPr>
            <a:r>
              <a:rPr lang="zh-CN" altLang="en-US" sz="2000" dirty="0" smtClean="0"/>
              <a:t>将草图与三维模型在多个视角下的投影相匹配。</a:t>
            </a:r>
            <a:endParaRPr lang="en-US" altLang="zh-CN" sz="2000" dirty="0" smtClean="0"/>
          </a:p>
          <a:p>
            <a:pPr marL="0" indent="0">
              <a:buNone/>
            </a:pPr>
            <a:endParaRPr lang="en-US" altLang="zh-CN" sz="2400" dirty="0" smtClean="0"/>
          </a:p>
          <a:p>
            <a:r>
              <a:rPr lang="zh-CN" altLang="en-US" sz="2400" dirty="0" smtClean="0"/>
              <a:t>一种新的基于三维模型超面片图的个性化模型分割技术</a:t>
            </a:r>
            <a:endParaRPr lang="en-US" altLang="zh-CN" sz="24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21</a:t>
            </a:fld>
            <a:endParaRPr lang="en-US" altLang="zh-CN">
              <a:latin typeface="Arial Black" panose="020B0A04020102020204" pitchFamily="34" charset="0"/>
            </a:endParaRPr>
          </a:p>
        </p:txBody>
      </p:sp>
    </p:spTree>
    <p:extLst>
      <p:ext uri="{BB962C8B-B14F-4D97-AF65-F5344CB8AC3E}">
        <p14:creationId xmlns:p14="http://schemas.microsoft.com/office/powerpoint/2010/main" val="3336139832"/>
      </p:ext>
    </p:extLst>
  </p:cSld>
  <p:clrMapOvr>
    <a:masterClrMapping/>
  </p:clrMapOvr>
  <p:transition spd="slow" advTm="43780"/>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4400" dirty="0" smtClean="0"/>
              <a:t>方法概述</a:t>
            </a:r>
            <a:endParaRPr lang="zh-CN" altLang="en-US" sz="44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22</a:t>
            </a:fld>
            <a:endParaRPr lang="en-US" altLang="zh-CN">
              <a:latin typeface="Arial Black" panose="020B0A04020102020204" pitchFamily="34" charset="0"/>
            </a:endParaRPr>
          </a:p>
        </p:txBody>
      </p:sp>
      <p:sp>
        <p:nvSpPr>
          <p:cNvPr id="2" name="内容占位符 1"/>
          <p:cNvSpPr>
            <a:spLocks noGrp="1"/>
          </p:cNvSpPr>
          <p:nvPr>
            <p:ph idx="1"/>
          </p:nvPr>
        </p:nvSpPr>
        <p:spPr>
          <a:xfrm>
            <a:off x="381000" y="3505200"/>
            <a:ext cx="7924800" cy="2743200"/>
          </a:xfrm>
        </p:spPr>
        <p:txBody>
          <a:bodyPr/>
          <a:lstStyle/>
          <a:p>
            <a:r>
              <a:rPr lang="zh-CN" altLang="en-US" sz="2800" dirty="0" smtClean="0"/>
              <a:t>离线阶段</a:t>
            </a:r>
            <a:endParaRPr lang="en-US" altLang="zh-CN" sz="2800" dirty="0" smtClean="0"/>
          </a:p>
          <a:p>
            <a:pPr>
              <a:buFont typeface="Wingdings" panose="05000000000000000000" pitchFamily="2" charset="2"/>
              <a:buChar char="n"/>
            </a:pPr>
            <a:r>
              <a:rPr lang="zh-CN" altLang="en-US" sz="2000" dirty="0" smtClean="0"/>
              <a:t>将数据库模型轮廓组织到随机混合</a:t>
            </a:r>
            <a:r>
              <a:rPr lang="en-US" altLang="zh-CN" sz="2000" dirty="0" err="1" smtClean="0"/>
              <a:t>kNN</a:t>
            </a:r>
            <a:r>
              <a:rPr lang="zh-CN" altLang="en-US" sz="2000" dirty="0" smtClean="0"/>
              <a:t>图内 </a:t>
            </a:r>
            <a:r>
              <a:rPr lang="en-US" altLang="zh-CN" sz="2000" dirty="0" smtClean="0"/>
              <a:t>[</a:t>
            </a:r>
            <a:r>
              <a:rPr lang="zh-CN" altLang="en-US" sz="2000" dirty="0" smtClean="0"/>
              <a:t>模型快速匹配</a:t>
            </a:r>
            <a:r>
              <a:rPr lang="en-US" altLang="zh-CN" sz="2000" dirty="0" smtClean="0"/>
              <a:t>]</a:t>
            </a:r>
            <a:endParaRPr lang="en-US" altLang="zh-CN" sz="2000" dirty="0" smtClean="0"/>
          </a:p>
          <a:p>
            <a:pPr>
              <a:buFont typeface="Wingdings" panose="05000000000000000000" pitchFamily="2" charset="2"/>
              <a:buChar char="n"/>
            </a:pPr>
            <a:r>
              <a:rPr lang="zh-CN" altLang="en-US" sz="2000" dirty="0" smtClean="0"/>
              <a:t>为数据库模型建立超面片图 </a:t>
            </a:r>
            <a:r>
              <a:rPr lang="en-US" altLang="zh-CN" sz="2000" dirty="0" smtClean="0"/>
              <a:t>[</a:t>
            </a:r>
            <a:r>
              <a:rPr lang="zh-CN" altLang="en-US" sz="2000" dirty="0" smtClean="0"/>
              <a:t>部件</a:t>
            </a:r>
            <a:r>
              <a:rPr lang="zh-CN" altLang="en-US" sz="2000" dirty="0" smtClean="0"/>
              <a:t>快速分割</a:t>
            </a:r>
            <a:r>
              <a:rPr lang="en-US" altLang="zh-CN" sz="2000" dirty="0" smtClean="0"/>
              <a:t>]</a:t>
            </a:r>
          </a:p>
          <a:p>
            <a:pPr marL="0" indent="0">
              <a:buNone/>
            </a:pPr>
            <a:endParaRPr lang="en-US" altLang="zh-CN" sz="1600" dirty="0" smtClean="0"/>
          </a:p>
          <a:p>
            <a:pPr>
              <a:spcBef>
                <a:spcPts val="700"/>
              </a:spcBef>
            </a:pPr>
            <a:r>
              <a:rPr lang="zh-CN" altLang="en-US" sz="2800" dirty="0" smtClean="0"/>
              <a:t>在线阶段</a:t>
            </a:r>
            <a:endParaRPr lang="en-US" altLang="zh-CN" sz="2800" dirty="0" smtClean="0"/>
          </a:p>
          <a:p>
            <a:pPr>
              <a:spcBef>
                <a:spcPts val="700"/>
              </a:spcBef>
              <a:buFont typeface="Wingdings" panose="05000000000000000000" pitchFamily="2" charset="2"/>
              <a:buChar char="n"/>
            </a:pPr>
            <a:r>
              <a:rPr lang="zh-CN" altLang="en-US" sz="2000" dirty="0" smtClean="0"/>
              <a:t>用户草图用于搜索得到局部匹配的模型（通过随机混合</a:t>
            </a:r>
            <a:r>
              <a:rPr lang="en-US" altLang="zh-CN" sz="2000" dirty="0" err="1" smtClean="0"/>
              <a:t>kNN</a:t>
            </a:r>
            <a:r>
              <a:rPr lang="zh-CN" altLang="en-US" sz="2000" dirty="0" smtClean="0"/>
              <a:t>图），然后从这些模型中提取得到候选部件（通过模型超面片图表示）</a:t>
            </a:r>
            <a:r>
              <a:rPr lang="zh-CN" altLang="en-US" sz="2000" dirty="0"/>
              <a:t>。</a:t>
            </a:r>
            <a:endParaRPr lang="en-US" altLang="zh-CN" sz="2000" dirty="0" smtClean="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1000" y="1568675"/>
            <a:ext cx="8059645" cy="1655260"/>
          </a:xfrm>
          <a:prstGeom prst="rect">
            <a:avLst/>
          </a:prstGeom>
        </p:spPr>
      </p:pic>
    </p:spTree>
    <p:extLst>
      <p:ext uri="{BB962C8B-B14F-4D97-AF65-F5344CB8AC3E}">
        <p14:creationId xmlns:p14="http://schemas.microsoft.com/office/powerpoint/2010/main" val="937301425"/>
      </p:ext>
    </p:extLst>
  </p:cSld>
  <p:clrMapOvr>
    <a:masterClrMapping/>
  </p:clrMapOvr>
  <p:transition spd="slow" advTm="43780"/>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3600" dirty="0" smtClean="0"/>
              <a:t>快速匹配数据结构</a:t>
            </a:r>
            <a:endParaRPr lang="zh-CN" altLang="en-US" sz="36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23</a:t>
            </a:fld>
            <a:endParaRPr lang="en-US" altLang="zh-CN">
              <a:latin typeface="Arial Black" panose="020B0A04020102020204" pitchFamily="34" charset="0"/>
            </a:endParaRPr>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00200" y="1524000"/>
            <a:ext cx="5486400" cy="3071211"/>
          </a:xfrm>
          <a:prstGeom prst="rect">
            <a:avLst/>
          </a:prstGeom>
        </p:spPr>
      </p:pic>
      <p:sp>
        <p:nvSpPr>
          <p:cNvPr id="9" name="文本框 8"/>
          <p:cNvSpPr txBox="1"/>
          <p:nvPr/>
        </p:nvSpPr>
        <p:spPr>
          <a:xfrm>
            <a:off x="480060" y="5054263"/>
            <a:ext cx="3406140" cy="461665"/>
          </a:xfrm>
          <a:prstGeom prst="rect">
            <a:avLst/>
          </a:prstGeom>
          <a:noFill/>
        </p:spPr>
        <p:txBody>
          <a:bodyPr wrap="square" rtlCol="0">
            <a:spAutoFit/>
          </a:bodyPr>
          <a:lstStyle/>
          <a:p>
            <a:pPr marL="0" indent="0">
              <a:buNone/>
            </a:pPr>
            <a:r>
              <a:rPr lang="zh-CN" altLang="en-US" sz="2400" dirty="0" smtClean="0"/>
              <a:t>“二维</a:t>
            </a:r>
            <a:r>
              <a:rPr lang="en-US" altLang="zh-CN" sz="2400" dirty="0" smtClean="0"/>
              <a:t>-</a:t>
            </a:r>
            <a:r>
              <a:rPr lang="zh-CN" altLang="en-US" sz="2400" dirty="0" smtClean="0"/>
              <a:t>三维”局部匹配</a:t>
            </a:r>
            <a:endParaRPr lang="zh-CN" altLang="en-US" sz="2400" dirty="0"/>
          </a:p>
        </p:txBody>
      </p:sp>
      <p:sp>
        <p:nvSpPr>
          <p:cNvPr id="10" name="文本框 9"/>
          <p:cNvSpPr txBox="1"/>
          <p:nvPr/>
        </p:nvSpPr>
        <p:spPr>
          <a:xfrm>
            <a:off x="4495800" y="4928920"/>
            <a:ext cx="2720340" cy="707886"/>
          </a:xfrm>
          <a:prstGeom prst="rect">
            <a:avLst/>
          </a:prstGeom>
          <a:noFill/>
        </p:spPr>
        <p:txBody>
          <a:bodyPr wrap="square" rtlCol="0">
            <a:spAutoFit/>
          </a:bodyPr>
          <a:lstStyle/>
          <a:p>
            <a:pPr marL="0" indent="0">
              <a:buNone/>
            </a:pPr>
            <a:r>
              <a:rPr lang="zh-CN" altLang="en-US" sz="2000" dirty="0" smtClean="0"/>
              <a:t>草图与数据库模型轮廓局部匹配</a:t>
            </a:r>
            <a:endParaRPr lang="zh-CN" altLang="en-US" sz="2000" dirty="0"/>
          </a:p>
        </p:txBody>
      </p:sp>
      <p:cxnSp>
        <p:nvCxnSpPr>
          <p:cNvPr id="12" name="直接箭头连接符 11"/>
          <p:cNvCxnSpPr/>
          <p:nvPr/>
        </p:nvCxnSpPr>
        <p:spPr>
          <a:xfrm flipV="1">
            <a:off x="3810000" y="5282863"/>
            <a:ext cx="609600" cy="459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6125133"/>
      </p:ext>
    </p:extLst>
  </p:cSld>
  <p:clrMapOvr>
    <a:masterClrMapping/>
  </p:clrMapOvr>
  <p:transition spd="slow" advTm="43780"/>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3600" dirty="0" smtClean="0"/>
              <a:t>快速匹配数据结构</a:t>
            </a:r>
            <a:endParaRPr lang="zh-CN" altLang="en-US" sz="36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24</a:t>
            </a:fld>
            <a:endParaRPr lang="en-US" altLang="zh-CN">
              <a:latin typeface="Arial Black" panose="020B0A04020102020204" pitchFamily="34" charset="0"/>
            </a:endParaRPr>
          </a:p>
        </p:txBody>
      </p:sp>
      <p:sp>
        <p:nvSpPr>
          <p:cNvPr id="2" name="内容占位符 1"/>
          <p:cNvSpPr>
            <a:spLocks noGrp="1"/>
          </p:cNvSpPr>
          <p:nvPr>
            <p:ph idx="1"/>
          </p:nvPr>
        </p:nvSpPr>
        <p:spPr>
          <a:xfrm>
            <a:off x="381000" y="1600200"/>
            <a:ext cx="8077200" cy="914400"/>
          </a:xfrm>
        </p:spPr>
        <p:txBody>
          <a:bodyPr/>
          <a:lstStyle/>
          <a:p>
            <a:r>
              <a:rPr lang="zh-CN" altLang="en-US" sz="2400" dirty="0" smtClean="0"/>
              <a:t>随机混合</a:t>
            </a:r>
            <a:r>
              <a:rPr lang="en-US" altLang="zh-CN" sz="2400" dirty="0" err="1" smtClean="0"/>
              <a:t>kNN</a:t>
            </a:r>
            <a:r>
              <a:rPr lang="zh-CN" altLang="en-US" sz="2400" dirty="0" smtClean="0"/>
              <a:t>图（</a:t>
            </a:r>
            <a:r>
              <a:rPr lang="en-US" altLang="zh-CN" sz="2400" dirty="0" smtClean="0"/>
              <a:t>The </a:t>
            </a:r>
            <a:r>
              <a:rPr lang="en-US" altLang="zh-CN" sz="2400" dirty="0" smtClean="0"/>
              <a:t>Randomized Compound k-Nearest Neighbors </a:t>
            </a:r>
            <a:r>
              <a:rPr lang="en-US" altLang="zh-CN" sz="2400" dirty="0" smtClean="0"/>
              <a:t>Graph</a:t>
            </a:r>
            <a:r>
              <a:rPr lang="zh-CN" altLang="en-US" sz="2400" dirty="0" smtClean="0"/>
              <a:t>，简称</a:t>
            </a:r>
            <a:r>
              <a:rPr lang="en-US" altLang="zh-CN" sz="2400" dirty="0" smtClean="0"/>
              <a:t>RC-</a:t>
            </a:r>
            <a:r>
              <a:rPr lang="en-US" altLang="zh-CN" sz="2400" dirty="0" err="1" smtClean="0"/>
              <a:t>kNNG</a:t>
            </a:r>
            <a:r>
              <a:rPr lang="zh-CN" altLang="en-US" sz="2400" dirty="0"/>
              <a:t>）</a:t>
            </a:r>
            <a:endParaRPr lang="en-US" altLang="zh-CN" sz="2400" dirty="0" smtClean="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80559" y="2819400"/>
            <a:ext cx="4372641" cy="2362200"/>
          </a:xfrm>
          <a:prstGeom prst="rect">
            <a:avLst/>
          </a:prstGeom>
        </p:spPr>
      </p:pic>
      <p:sp>
        <p:nvSpPr>
          <p:cNvPr id="3" name="文本框 2"/>
          <p:cNvSpPr txBox="1"/>
          <p:nvPr/>
        </p:nvSpPr>
        <p:spPr>
          <a:xfrm>
            <a:off x="666750" y="5486400"/>
            <a:ext cx="7543800" cy="369332"/>
          </a:xfrm>
          <a:prstGeom prst="rect">
            <a:avLst/>
          </a:prstGeom>
          <a:noFill/>
        </p:spPr>
        <p:txBody>
          <a:bodyPr wrap="square" rtlCol="0">
            <a:spAutoFit/>
          </a:bodyPr>
          <a:lstStyle/>
          <a:p>
            <a:r>
              <a:rPr lang="zh-CN" altLang="en-US" b="1" dirty="0" smtClean="0"/>
              <a:t>一个轮廓线可与多组邻居轮廓线相连</a:t>
            </a:r>
            <a:endParaRPr lang="en-US" altLang="zh-CN" b="1" dirty="0" smtClean="0"/>
          </a:p>
        </p:txBody>
      </p:sp>
    </p:spTree>
    <p:extLst>
      <p:ext uri="{BB962C8B-B14F-4D97-AF65-F5344CB8AC3E}">
        <p14:creationId xmlns:p14="http://schemas.microsoft.com/office/powerpoint/2010/main" val="1709419855"/>
      </p:ext>
    </p:extLst>
  </p:cSld>
  <p:clrMapOvr>
    <a:masterClrMapping/>
  </p:clrMapOvr>
  <p:transition spd="slow" advTm="43780"/>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3400" dirty="0" smtClean="0"/>
              <a:t>快速匹配数据结构</a:t>
            </a:r>
            <a:endParaRPr lang="zh-CN" altLang="en-US" sz="34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25</a:t>
            </a:fld>
            <a:endParaRPr lang="en-US" altLang="zh-CN">
              <a:latin typeface="Arial Black" panose="020B0A04020102020204" pitchFamily="34" charset="0"/>
            </a:endParaRPr>
          </a:p>
        </p:txBody>
      </p:sp>
      <p:sp>
        <p:nvSpPr>
          <p:cNvPr id="2" name="内容占位符 1"/>
          <p:cNvSpPr>
            <a:spLocks noGrp="1"/>
          </p:cNvSpPr>
          <p:nvPr>
            <p:ph idx="1"/>
          </p:nvPr>
        </p:nvSpPr>
        <p:spPr>
          <a:xfrm>
            <a:off x="609600" y="1600200"/>
            <a:ext cx="7924800" cy="533400"/>
          </a:xfrm>
        </p:spPr>
        <p:txBody>
          <a:bodyPr/>
          <a:lstStyle/>
          <a:p>
            <a:r>
              <a:rPr lang="zh-CN" altLang="en-US" sz="2400" dirty="0" smtClean="0"/>
              <a:t>随机混合</a:t>
            </a:r>
            <a:r>
              <a:rPr lang="en-US" altLang="zh-CN" sz="2400" dirty="0" err="1" smtClean="0"/>
              <a:t>kNN</a:t>
            </a:r>
            <a:r>
              <a:rPr lang="zh-CN" altLang="en-US" sz="2400" dirty="0" smtClean="0"/>
              <a:t>图建立过程</a:t>
            </a:r>
            <a:endParaRPr lang="en-US" altLang="zh-CN" sz="2400" dirty="0" smtClean="0"/>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949" y="2869921"/>
            <a:ext cx="7476601" cy="2274924"/>
          </a:xfrm>
          <a:prstGeom prst="rect">
            <a:avLst/>
          </a:prstGeom>
        </p:spPr>
      </p:pic>
    </p:spTree>
    <p:extLst>
      <p:ext uri="{BB962C8B-B14F-4D97-AF65-F5344CB8AC3E}">
        <p14:creationId xmlns:p14="http://schemas.microsoft.com/office/powerpoint/2010/main" val="3733785887"/>
      </p:ext>
    </p:extLst>
  </p:cSld>
  <p:clrMapOvr>
    <a:masterClrMapping/>
  </p:clrMapOvr>
  <p:transition spd="slow" advTm="43780"/>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3400" dirty="0" smtClean="0"/>
              <a:t>渐进式部件提取</a:t>
            </a:r>
            <a:r>
              <a:rPr lang="en-US" altLang="zh-CN" sz="3400" dirty="0" smtClean="0"/>
              <a:t>: </a:t>
            </a:r>
            <a:r>
              <a:rPr lang="zh-CN" altLang="en-US" sz="3400" dirty="0" smtClean="0"/>
              <a:t>技术难点</a:t>
            </a:r>
            <a:endParaRPr lang="zh-CN" altLang="en-US" sz="34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26</a:t>
            </a:fld>
            <a:endParaRPr lang="en-US" altLang="zh-CN">
              <a:latin typeface="Arial Black" panose="020B0A04020102020204" pitchFamily="34" charset="0"/>
            </a:endParaRPr>
          </a:p>
        </p:txBody>
      </p:sp>
      <p:sp>
        <p:nvSpPr>
          <p:cNvPr id="2" name="内容占位符 1"/>
          <p:cNvSpPr>
            <a:spLocks noGrp="1"/>
          </p:cNvSpPr>
          <p:nvPr>
            <p:ph idx="1"/>
          </p:nvPr>
        </p:nvSpPr>
        <p:spPr>
          <a:xfrm>
            <a:off x="609600" y="1600199"/>
            <a:ext cx="7924800" cy="1759747"/>
          </a:xfrm>
        </p:spPr>
        <p:txBody>
          <a:bodyPr/>
          <a:lstStyle/>
          <a:p>
            <a:r>
              <a:rPr lang="zh-CN" altLang="en-US" sz="2000" dirty="0" smtClean="0"/>
              <a:t>匹配的轮廓段边界非常规或不是某语义部件边界</a:t>
            </a:r>
            <a:endParaRPr lang="en-US" altLang="zh-CN" sz="2000" dirty="0" smtClean="0"/>
          </a:p>
          <a:p>
            <a:r>
              <a:rPr lang="zh-CN" altLang="en-US" sz="2000" dirty="0" smtClean="0"/>
              <a:t>一个轮廓段可能包括多个语义部件</a:t>
            </a:r>
            <a:endParaRPr lang="en-US" altLang="zh-CN" sz="2000" dirty="0" smtClean="0"/>
          </a:p>
          <a:p>
            <a:r>
              <a:rPr lang="zh-CN" altLang="en-US" sz="2000" dirty="0" smtClean="0"/>
              <a:t>分割步骤必须满足实时交互</a:t>
            </a:r>
            <a:endParaRPr lang="en-US" altLang="zh-CN" sz="2000" dirty="0" smtClean="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4516" y="3657600"/>
            <a:ext cx="7299960" cy="2293147"/>
          </a:xfrm>
          <a:prstGeom prst="rect">
            <a:avLst/>
          </a:prstGeom>
        </p:spPr>
      </p:pic>
    </p:spTree>
    <p:extLst>
      <p:ext uri="{BB962C8B-B14F-4D97-AF65-F5344CB8AC3E}">
        <p14:creationId xmlns:p14="http://schemas.microsoft.com/office/powerpoint/2010/main" val="2111964539"/>
      </p:ext>
    </p:extLst>
  </p:cSld>
  <p:clrMapOvr>
    <a:masterClrMapping/>
  </p:clrMapOvr>
  <p:transition spd="slow" advTm="43780"/>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3600" dirty="0" smtClean="0"/>
              <a:t>超面片图（</a:t>
            </a:r>
            <a:r>
              <a:rPr lang="en-US" altLang="zh-CN" sz="3600" dirty="0" smtClean="0"/>
              <a:t>The </a:t>
            </a:r>
            <a:r>
              <a:rPr lang="en-US" altLang="zh-CN" sz="3600" dirty="0" smtClean="0"/>
              <a:t>Super-face </a:t>
            </a:r>
            <a:r>
              <a:rPr lang="en-US" altLang="zh-CN" sz="3600" dirty="0" smtClean="0"/>
              <a:t>graph</a:t>
            </a:r>
            <a:r>
              <a:rPr lang="zh-CN" altLang="en-US" sz="3600" dirty="0" smtClean="0"/>
              <a:t>）</a:t>
            </a:r>
            <a:endParaRPr lang="zh-CN" altLang="en-US" sz="36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27</a:t>
            </a:fld>
            <a:endParaRPr lang="en-US" altLang="zh-CN">
              <a:latin typeface="Arial Black" panose="020B0A04020102020204" pitchFamily="34" charset="0"/>
            </a:endParaRPr>
          </a:p>
        </p:txBody>
      </p:sp>
      <p:sp>
        <p:nvSpPr>
          <p:cNvPr id="2" name="内容占位符 1"/>
          <p:cNvSpPr>
            <a:spLocks noGrp="1"/>
          </p:cNvSpPr>
          <p:nvPr>
            <p:ph idx="1"/>
          </p:nvPr>
        </p:nvSpPr>
        <p:spPr>
          <a:xfrm>
            <a:off x="517035" y="1884334"/>
            <a:ext cx="7924800" cy="1143000"/>
          </a:xfrm>
        </p:spPr>
        <p:txBody>
          <a:bodyPr/>
          <a:lstStyle/>
          <a:p>
            <a:r>
              <a:rPr lang="zh-CN" altLang="en-US" sz="2000" dirty="0" smtClean="0"/>
              <a:t>顶点</a:t>
            </a:r>
            <a:r>
              <a:rPr lang="en-US" altLang="zh-CN" sz="2000" dirty="0" smtClean="0"/>
              <a:t> </a:t>
            </a:r>
            <a:r>
              <a:rPr lang="en-US" altLang="zh-CN" sz="2000" dirty="0" smtClean="0">
                <a:sym typeface="Wingdings" panose="05000000000000000000" pitchFamily="2" charset="2"/>
              </a:rPr>
              <a:t>&lt;----</a:t>
            </a:r>
            <a:r>
              <a:rPr lang="en-US" altLang="zh-CN" sz="2000" dirty="0" smtClean="0"/>
              <a:t>&gt; </a:t>
            </a:r>
            <a:r>
              <a:rPr lang="zh-CN" altLang="en-US" sz="2000" dirty="0" smtClean="0"/>
              <a:t>超面片（</a:t>
            </a:r>
            <a:r>
              <a:rPr lang="en-US" altLang="zh-CN" sz="2000" dirty="0" smtClean="0"/>
              <a:t>Super-face</a:t>
            </a:r>
            <a:r>
              <a:rPr lang="zh-CN" altLang="en-US" sz="2000" dirty="0" smtClean="0"/>
              <a:t>）</a:t>
            </a:r>
            <a:endParaRPr lang="en-US" altLang="zh-CN" sz="2000" dirty="0" smtClean="0"/>
          </a:p>
          <a:p>
            <a:r>
              <a:rPr lang="zh-CN" altLang="en-US" sz="2000" dirty="0" smtClean="0"/>
              <a:t>边</a:t>
            </a:r>
            <a:r>
              <a:rPr lang="en-US" altLang="zh-CN" sz="2000" dirty="0" smtClean="0"/>
              <a:t> </a:t>
            </a:r>
            <a:r>
              <a:rPr lang="en-US" altLang="zh-CN" sz="2000" dirty="0">
                <a:sym typeface="Wingdings" panose="05000000000000000000" pitchFamily="2" charset="2"/>
              </a:rPr>
              <a:t>&lt;----</a:t>
            </a:r>
            <a:r>
              <a:rPr lang="en-US" altLang="zh-CN" sz="2000" dirty="0"/>
              <a:t>&gt; </a:t>
            </a:r>
            <a:r>
              <a:rPr lang="zh-CN" altLang="en-US" sz="2000" dirty="0" smtClean="0"/>
              <a:t>超面片间的空间相邻关系</a:t>
            </a:r>
            <a:endParaRPr lang="en-US" altLang="zh-CN" sz="2000" dirty="0" smtClean="0"/>
          </a:p>
          <a:p>
            <a:r>
              <a:rPr lang="zh-CN" altLang="en-US" sz="2000" dirty="0" smtClean="0"/>
              <a:t>边权重</a:t>
            </a:r>
            <a:r>
              <a:rPr lang="en-US" altLang="zh-CN" sz="2000" dirty="0" smtClean="0"/>
              <a:t> </a:t>
            </a:r>
            <a:r>
              <a:rPr lang="en-US" altLang="zh-CN" sz="2000" dirty="0">
                <a:sym typeface="Wingdings" panose="05000000000000000000" pitchFamily="2" charset="2"/>
              </a:rPr>
              <a:t>&lt;----</a:t>
            </a:r>
            <a:r>
              <a:rPr lang="en-US" altLang="zh-CN" sz="2000" dirty="0"/>
              <a:t>&gt; </a:t>
            </a:r>
            <a:r>
              <a:rPr lang="zh-CN" altLang="en-US" sz="2000" dirty="0" smtClean="0"/>
              <a:t>相邻超面片处于同一模型片断的概率</a:t>
            </a:r>
            <a:endParaRPr lang="en-US" altLang="zh-CN" sz="2000" dirty="0" smtClean="0"/>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6471" y="3581400"/>
            <a:ext cx="7790882" cy="2112934"/>
          </a:xfrm>
          <a:prstGeom prst="rect">
            <a:avLst/>
          </a:prstGeom>
        </p:spPr>
      </p:pic>
    </p:spTree>
    <p:extLst>
      <p:ext uri="{BB962C8B-B14F-4D97-AF65-F5344CB8AC3E}">
        <p14:creationId xmlns:p14="http://schemas.microsoft.com/office/powerpoint/2010/main" val="1947787262"/>
      </p:ext>
    </p:extLst>
  </p:cSld>
  <p:clrMapOvr>
    <a:masterClrMapping/>
  </p:clrMapOvr>
  <p:transition spd="slow" advTm="43780"/>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3400" dirty="0" smtClean="0"/>
              <a:t>由粗到细地三维部件提取</a:t>
            </a:r>
            <a:endParaRPr lang="zh-CN" altLang="en-US" sz="34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28</a:t>
            </a:fld>
            <a:endParaRPr lang="en-US" altLang="zh-CN">
              <a:latin typeface="Arial Black" panose="020B0A04020102020204" pitchFamily="34" charset="0"/>
            </a:endParaRPr>
          </a:p>
        </p:txBody>
      </p:sp>
      <p:sp>
        <p:nvSpPr>
          <p:cNvPr id="2" name="内容占位符 1"/>
          <p:cNvSpPr>
            <a:spLocks noGrp="1"/>
          </p:cNvSpPr>
          <p:nvPr>
            <p:ph idx="1"/>
          </p:nvPr>
        </p:nvSpPr>
        <p:spPr>
          <a:xfrm>
            <a:off x="609600" y="1600200"/>
            <a:ext cx="7924800" cy="514409"/>
          </a:xfrm>
        </p:spPr>
        <p:txBody>
          <a:bodyPr/>
          <a:lstStyle/>
          <a:p>
            <a:r>
              <a:rPr lang="zh-CN" altLang="en-US" sz="2400" dirty="0" smtClean="0"/>
              <a:t>超面片图层次</a:t>
            </a:r>
            <a:endParaRPr lang="en-US" altLang="zh-CN" sz="2400" dirty="0" smtClean="0"/>
          </a:p>
          <a:p>
            <a:pPr marL="0" indent="0">
              <a:buNone/>
            </a:pPr>
            <a:endParaRPr lang="en-US" altLang="zh-CN" sz="2400" dirty="0"/>
          </a:p>
        </p:txBody>
      </p:sp>
      <p:grpSp>
        <p:nvGrpSpPr>
          <p:cNvPr id="3" name="组合 2"/>
          <p:cNvGrpSpPr/>
          <p:nvPr/>
        </p:nvGrpSpPr>
        <p:grpSpPr>
          <a:xfrm>
            <a:off x="2209800" y="2373313"/>
            <a:ext cx="4095750" cy="1166255"/>
            <a:chOff x="2209800" y="2220913"/>
            <a:chExt cx="4095750" cy="1166255"/>
          </a:xfrm>
        </p:grpSpPr>
        <p:graphicFrame>
          <p:nvGraphicFramePr>
            <p:cNvPr id="4" name="对象 3"/>
            <p:cNvGraphicFramePr>
              <a:graphicFrameLocks noChangeAspect="1"/>
            </p:cNvGraphicFramePr>
            <p:nvPr>
              <p:extLst/>
            </p:nvPr>
          </p:nvGraphicFramePr>
          <p:xfrm>
            <a:off x="2209800" y="2220913"/>
            <a:ext cx="4095750" cy="857250"/>
          </p:xfrm>
          <a:graphic>
            <a:graphicData uri="http://schemas.openxmlformats.org/presentationml/2006/ole">
              <mc:AlternateContent xmlns:mc="http://schemas.openxmlformats.org/markup-compatibility/2006">
                <mc:Choice xmlns:v="urn:schemas-microsoft-com:vml" Requires="v">
                  <p:oleObj spid="_x0000_s4239" name="Equation" r:id="rId4" imgW="1638000" imgH="342720" progId="Equation.DSMT4">
                    <p:embed/>
                  </p:oleObj>
                </mc:Choice>
                <mc:Fallback>
                  <p:oleObj name="Equation" r:id="rId4" imgW="1638000" imgH="342720" progId="Equation.DSMT4">
                    <p:embed/>
                    <p:pic>
                      <p:nvPicPr>
                        <p:cNvPr id="0" name=""/>
                        <p:cNvPicPr/>
                        <p:nvPr/>
                      </p:nvPicPr>
                      <p:blipFill>
                        <a:blip r:embed="rId5"/>
                        <a:stretch>
                          <a:fillRect/>
                        </a:stretch>
                      </p:blipFill>
                      <p:spPr>
                        <a:xfrm>
                          <a:off x="2209800" y="2220913"/>
                          <a:ext cx="4095750" cy="857250"/>
                        </a:xfrm>
                        <a:prstGeom prst="rect">
                          <a:avLst/>
                        </a:prstGeom>
                      </p:spPr>
                    </p:pic>
                  </p:oleObj>
                </mc:Fallback>
              </mc:AlternateContent>
            </a:graphicData>
          </a:graphic>
        </p:graphicFrame>
        <p:sp>
          <p:nvSpPr>
            <p:cNvPr id="7" name="圆角矩形 6"/>
            <p:cNvSpPr/>
            <p:nvPr/>
          </p:nvSpPr>
          <p:spPr>
            <a:xfrm>
              <a:off x="3325892" y="2251393"/>
              <a:ext cx="838200" cy="5334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3325892" y="3017836"/>
              <a:ext cx="1420892" cy="369332"/>
            </a:xfrm>
            <a:prstGeom prst="rect">
              <a:avLst/>
            </a:prstGeom>
            <a:noFill/>
          </p:spPr>
          <p:txBody>
            <a:bodyPr wrap="square" rtlCol="0">
              <a:spAutoFit/>
            </a:bodyPr>
            <a:lstStyle/>
            <a:p>
              <a:r>
                <a:rPr lang="zh-CN" altLang="en-US" b="1" dirty="0" smtClean="0">
                  <a:solidFill>
                    <a:srgbClr val="FF0000"/>
                  </a:solidFill>
                </a:rPr>
                <a:t>轮廓闭包</a:t>
              </a:r>
              <a:endParaRPr lang="zh-CN" altLang="en-US" dirty="0">
                <a:solidFill>
                  <a:srgbClr val="FF0000"/>
                </a:solidFill>
              </a:endParaRPr>
            </a:p>
          </p:txBody>
        </p:sp>
      </p:grpSp>
      <p:pic>
        <p:nvPicPr>
          <p:cNvPr id="9" name="图片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67553" y="3777216"/>
            <a:ext cx="2394734" cy="2431018"/>
          </a:xfrm>
          <a:prstGeom prst="rect">
            <a:avLst/>
          </a:prstGeom>
        </p:spPr>
      </p:pic>
      <p:graphicFrame>
        <p:nvGraphicFramePr>
          <p:cNvPr id="12" name="对象 11"/>
          <p:cNvGraphicFramePr>
            <a:graphicFrameLocks noChangeAspect="1"/>
          </p:cNvGraphicFramePr>
          <p:nvPr/>
        </p:nvGraphicFramePr>
        <p:xfrm>
          <a:off x="4244975" y="3914775"/>
          <a:ext cx="3328851" cy="838200"/>
        </p:xfrm>
        <a:graphic>
          <a:graphicData uri="http://schemas.openxmlformats.org/presentationml/2006/ole">
            <mc:AlternateContent xmlns:mc="http://schemas.openxmlformats.org/markup-compatibility/2006">
              <mc:Choice xmlns:v="urn:schemas-microsoft-com:vml" Requires="v">
                <p:oleObj spid="_x0000_s4240" name="Equation" r:id="rId7" imgW="1765080" imgH="444240" progId="Equation.DSMT4">
                  <p:embed/>
                </p:oleObj>
              </mc:Choice>
              <mc:Fallback>
                <p:oleObj name="Equation" r:id="rId7" imgW="1765080" imgH="444240" progId="Equation.DSMT4">
                  <p:embed/>
                  <p:pic>
                    <p:nvPicPr>
                      <p:cNvPr id="0" name=""/>
                      <p:cNvPicPr/>
                      <p:nvPr/>
                    </p:nvPicPr>
                    <p:blipFill>
                      <a:blip r:embed="rId8"/>
                      <a:stretch>
                        <a:fillRect/>
                      </a:stretch>
                    </p:blipFill>
                    <p:spPr>
                      <a:xfrm>
                        <a:off x="4244975" y="3914775"/>
                        <a:ext cx="3328851" cy="838200"/>
                      </a:xfrm>
                      <a:prstGeom prst="rect">
                        <a:avLst/>
                      </a:prstGeom>
                    </p:spPr>
                  </p:pic>
                </p:oleObj>
              </mc:Fallback>
            </mc:AlternateContent>
          </a:graphicData>
        </a:graphic>
      </p:graphicFrame>
      <p:graphicFrame>
        <p:nvGraphicFramePr>
          <p:cNvPr id="13" name="对象 12"/>
          <p:cNvGraphicFramePr>
            <a:graphicFrameLocks noChangeAspect="1"/>
          </p:cNvGraphicFramePr>
          <p:nvPr>
            <p:extLst/>
          </p:nvPr>
        </p:nvGraphicFramePr>
        <p:xfrm>
          <a:off x="4257675" y="5217317"/>
          <a:ext cx="1669572" cy="744539"/>
        </p:xfrm>
        <a:graphic>
          <a:graphicData uri="http://schemas.openxmlformats.org/presentationml/2006/ole">
            <mc:AlternateContent xmlns:mc="http://schemas.openxmlformats.org/markup-compatibility/2006">
              <mc:Choice xmlns:v="urn:schemas-microsoft-com:vml" Requires="v">
                <p:oleObj spid="_x0000_s4241" name="Equation" r:id="rId9" imgW="939600" imgH="419040" progId="Equation.DSMT4">
                  <p:embed/>
                </p:oleObj>
              </mc:Choice>
              <mc:Fallback>
                <p:oleObj name="Equation" r:id="rId9" imgW="939600" imgH="419040" progId="Equation.DSMT4">
                  <p:embed/>
                  <p:pic>
                    <p:nvPicPr>
                      <p:cNvPr id="0" name=""/>
                      <p:cNvPicPr/>
                      <p:nvPr/>
                    </p:nvPicPr>
                    <p:blipFill>
                      <a:blip r:embed="rId10"/>
                      <a:stretch>
                        <a:fillRect/>
                      </a:stretch>
                    </p:blipFill>
                    <p:spPr>
                      <a:xfrm>
                        <a:off x="4257675" y="5217317"/>
                        <a:ext cx="1669572" cy="744539"/>
                      </a:xfrm>
                      <a:prstGeom prst="rect">
                        <a:avLst/>
                      </a:prstGeom>
                    </p:spPr>
                  </p:pic>
                </p:oleObj>
              </mc:Fallback>
            </mc:AlternateContent>
          </a:graphicData>
        </a:graphic>
      </p:graphicFrame>
      <p:sp>
        <p:nvSpPr>
          <p:cNvPr id="14" name="椭圆 13"/>
          <p:cNvSpPr/>
          <p:nvPr/>
        </p:nvSpPr>
        <p:spPr>
          <a:xfrm rot="15039457">
            <a:off x="1821065" y="4554945"/>
            <a:ext cx="371883" cy="69606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 name="曲线连接符 17"/>
          <p:cNvCxnSpPr>
            <a:stCxn id="14" idx="6"/>
            <a:endCxn id="13" idx="0"/>
          </p:cNvCxnSpPr>
          <p:nvPr/>
        </p:nvCxnSpPr>
        <p:spPr>
          <a:xfrm rot="16200000" flipH="1">
            <a:off x="3274046" y="3398903"/>
            <a:ext cx="489787" cy="3147041"/>
          </a:xfrm>
          <a:prstGeom prst="curvedConnector3">
            <a:avLst>
              <a:gd name="adj1" fmla="val -81910"/>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椭圆 20"/>
          <p:cNvSpPr/>
          <p:nvPr/>
        </p:nvSpPr>
        <p:spPr>
          <a:xfrm rot="14789483">
            <a:off x="1787108" y="4212327"/>
            <a:ext cx="640779" cy="1160083"/>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 name="曲线连接符 18"/>
          <p:cNvCxnSpPr>
            <a:stCxn id="21" idx="1"/>
            <a:endCxn id="13" idx="2"/>
          </p:cNvCxnSpPr>
          <p:nvPr/>
        </p:nvCxnSpPr>
        <p:spPr>
          <a:xfrm rot="10800000" flipH="1" flipV="1">
            <a:off x="1821755" y="5163718"/>
            <a:ext cx="3270705" cy="798137"/>
          </a:xfrm>
          <a:prstGeom prst="curvedConnector4">
            <a:avLst>
              <a:gd name="adj1" fmla="val -8049"/>
              <a:gd name="adj2" fmla="val 128642"/>
            </a:avLst>
          </a:prstGeom>
          <a:ln w="2540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8078531"/>
      </p:ext>
    </p:extLst>
  </p:cSld>
  <p:clrMapOvr>
    <a:masterClrMapping/>
  </p:clrMapOvr>
  <p:transition spd="slow" advTm="43780"/>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en-US" altLang="zh-CN" sz="3400" dirty="0" smtClean="0"/>
              <a:t>Coarse-to-fine 3D part extraction</a:t>
            </a:r>
            <a:endParaRPr lang="zh-CN" altLang="en-US" sz="34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29</a:t>
            </a:fld>
            <a:endParaRPr lang="en-US" altLang="zh-CN">
              <a:latin typeface="Arial Black" panose="020B0A04020102020204" pitchFamily="34" charset="0"/>
            </a:endParaRPr>
          </a:p>
        </p:txBody>
      </p:sp>
      <p:sp>
        <p:nvSpPr>
          <p:cNvPr id="2" name="内容占位符 1"/>
          <p:cNvSpPr>
            <a:spLocks noGrp="1"/>
          </p:cNvSpPr>
          <p:nvPr>
            <p:ph idx="1"/>
          </p:nvPr>
        </p:nvSpPr>
        <p:spPr>
          <a:xfrm>
            <a:off x="609600" y="1600200"/>
            <a:ext cx="7924800" cy="514409"/>
          </a:xfrm>
        </p:spPr>
        <p:txBody>
          <a:bodyPr/>
          <a:lstStyle/>
          <a:p>
            <a:r>
              <a:rPr lang="en-US" altLang="zh-CN" sz="2400" dirty="0" smtClean="0"/>
              <a:t>Super-face level</a:t>
            </a:r>
            <a:endParaRPr lang="en-US" altLang="zh-CN" sz="2400" dirty="0"/>
          </a:p>
          <a:p>
            <a:pPr marL="0" indent="0">
              <a:buNone/>
            </a:pPr>
            <a:endParaRPr lang="en-US" altLang="zh-CN" sz="2400" dirty="0" smtClean="0"/>
          </a:p>
          <a:p>
            <a:pPr marL="0" indent="0">
              <a:buNone/>
            </a:pPr>
            <a:endParaRPr lang="en-US" altLang="zh-CN" sz="2400" dirty="0"/>
          </a:p>
        </p:txBody>
      </p:sp>
      <p:graphicFrame>
        <p:nvGraphicFramePr>
          <p:cNvPr id="4" name="对象 3"/>
          <p:cNvGraphicFramePr>
            <a:graphicFrameLocks noChangeAspect="1"/>
          </p:cNvGraphicFramePr>
          <p:nvPr>
            <p:extLst/>
          </p:nvPr>
        </p:nvGraphicFramePr>
        <p:xfrm>
          <a:off x="2209800" y="2373313"/>
          <a:ext cx="4095750" cy="857250"/>
        </p:xfrm>
        <a:graphic>
          <a:graphicData uri="http://schemas.openxmlformats.org/presentationml/2006/ole">
            <mc:AlternateContent xmlns:mc="http://schemas.openxmlformats.org/markup-compatibility/2006">
              <mc:Choice xmlns:v="urn:schemas-microsoft-com:vml" Requires="v">
                <p:oleObj spid="_x0000_s5216" name="Equation" r:id="rId4" imgW="1638000" imgH="342720" progId="Equation.DSMT4">
                  <p:embed/>
                </p:oleObj>
              </mc:Choice>
              <mc:Fallback>
                <p:oleObj name="Equation" r:id="rId4" imgW="1638000" imgH="342720" progId="Equation.DSMT4">
                  <p:embed/>
                  <p:pic>
                    <p:nvPicPr>
                      <p:cNvPr id="0" name=""/>
                      <p:cNvPicPr/>
                      <p:nvPr/>
                    </p:nvPicPr>
                    <p:blipFill>
                      <a:blip r:embed="rId5"/>
                      <a:stretch>
                        <a:fillRect/>
                      </a:stretch>
                    </p:blipFill>
                    <p:spPr>
                      <a:xfrm>
                        <a:off x="2209800" y="2373313"/>
                        <a:ext cx="4095750" cy="857250"/>
                      </a:xfrm>
                      <a:prstGeom prst="rect">
                        <a:avLst/>
                      </a:prstGeom>
                    </p:spPr>
                  </p:pic>
                </p:oleObj>
              </mc:Fallback>
            </mc:AlternateContent>
          </a:graphicData>
        </a:graphic>
      </p:graphicFrame>
      <p:sp>
        <p:nvSpPr>
          <p:cNvPr id="16" name="圆角矩形 15"/>
          <p:cNvSpPr/>
          <p:nvPr/>
        </p:nvSpPr>
        <p:spPr>
          <a:xfrm>
            <a:off x="5071200" y="2344692"/>
            <a:ext cx="1234350" cy="679463"/>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5071200" y="3159081"/>
            <a:ext cx="2447924" cy="369332"/>
          </a:xfrm>
          <a:prstGeom prst="rect">
            <a:avLst/>
          </a:prstGeom>
          <a:noFill/>
        </p:spPr>
        <p:txBody>
          <a:bodyPr wrap="square" rtlCol="0">
            <a:spAutoFit/>
          </a:bodyPr>
          <a:lstStyle/>
          <a:p>
            <a:r>
              <a:rPr lang="zh-CN" altLang="en-US" b="1" dirty="0" smtClean="0">
                <a:solidFill>
                  <a:srgbClr val="FF0000"/>
                </a:solidFill>
              </a:rPr>
              <a:t>超面片共现</a:t>
            </a:r>
            <a:endParaRPr lang="zh-CN" altLang="en-US" b="1" dirty="0">
              <a:solidFill>
                <a:srgbClr val="FF0000"/>
              </a:solidFill>
            </a:endParaRPr>
          </a:p>
        </p:txBody>
      </p:sp>
      <p:pic>
        <p:nvPicPr>
          <p:cNvPr id="20" name="图片 1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14400" y="3771159"/>
            <a:ext cx="2895600" cy="2267120"/>
          </a:xfrm>
          <a:prstGeom prst="rect">
            <a:avLst/>
          </a:prstGeom>
        </p:spPr>
      </p:pic>
      <p:graphicFrame>
        <p:nvGraphicFramePr>
          <p:cNvPr id="22" name="对象 21"/>
          <p:cNvGraphicFramePr>
            <a:graphicFrameLocks noChangeAspect="1"/>
          </p:cNvGraphicFramePr>
          <p:nvPr>
            <p:extLst/>
          </p:nvPr>
        </p:nvGraphicFramePr>
        <p:xfrm>
          <a:off x="4908907" y="4467563"/>
          <a:ext cx="2466975" cy="838200"/>
        </p:xfrm>
        <a:graphic>
          <a:graphicData uri="http://schemas.openxmlformats.org/presentationml/2006/ole">
            <mc:AlternateContent xmlns:mc="http://schemas.openxmlformats.org/markup-compatibility/2006">
              <mc:Choice xmlns:v="urn:schemas-microsoft-com:vml" Requires="v">
                <p:oleObj spid="_x0000_s5217" name="Equation" r:id="rId7" imgW="1307880" imgH="444240" progId="Equation.DSMT4">
                  <p:embed/>
                </p:oleObj>
              </mc:Choice>
              <mc:Fallback>
                <p:oleObj name="Equation" r:id="rId7" imgW="1307880" imgH="444240" progId="Equation.DSMT4">
                  <p:embed/>
                  <p:pic>
                    <p:nvPicPr>
                      <p:cNvPr id="0" name=""/>
                      <p:cNvPicPr/>
                      <p:nvPr/>
                    </p:nvPicPr>
                    <p:blipFill>
                      <a:blip r:embed="rId8"/>
                      <a:stretch>
                        <a:fillRect/>
                      </a:stretch>
                    </p:blipFill>
                    <p:spPr>
                      <a:xfrm>
                        <a:off x="4908907" y="4467563"/>
                        <a:ext cx="2466975" cy="838200"/>
                      </a:xfrm>
                      <a:prstGeom prst="rect">
                        <a:avLst/>
                      </a:prstGeom>
                    </p:spPr>
                  </p:pic>
                </p:oleObj>
              </mc:Fallback>
            </mc:AlternateContent>
          </a:graphicData>
        </a:graphic>
      </p:graphicFrame>
      <p:cxnSp>
        <p:nvCxnSpPr>
          <p:cNvPr id="24" name="曲线连接符 23"/>
          <p:cNvCxnSpPr>
            <a:stCxn id="25" idx="2"/>
          </p:cNvCxnSpPr>
          <p:nvPr/>
        </p:nvCxnSpPr>
        <p:spPr>
          <a:xfrm>
            <a:off x="3370334" y="5022763"/>
            <a:ext cx="2801868" cy="82638"/>
          </a:xfrm>
          <a:prstGeom prst="curvedConnector3">
            <a:avLst>
              <a:gd name="adj1" fmla="val 50000"/>
            </a:avLst>
          </a:prstGeom>
          <a:ln w="2540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rot="12757502">
            <a:off x="3058195" y="4689581"/>
            <a:ext cx="338873" cy="483665"/>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59821949"/>
      </p:ext>
    </p:extLst>
  </p:cSld>
  <p:clrMapOvr>
    <a:masterClrMapping/>
  </p:clrMapOvr>
  <p:transition spd="slow" advTm="43780"/>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mtClean="0"/>
              <a:t>目录</a:t>
            </a:r>
          </a:p>
        </p:txBody>
      </p:sp>
      <p:sp>
        <p:nvSpPr>
          <p:cNvPr id="4099" name="内容占位符 2"/>
          <p:cNvSpPr>
            <a:spLocks noGrp="1"/>
          </p:cNvSpPr>
          <p:nvPr>
            <p:ph idx="1"/>
          </p:nvPr>
        </p:nvSpPr>
        <p:spPr/>
        <p:txBody>
          <a:bodyPr/>
          <a:lstStyle/>
          <a:p>
            <a:r>
              <a:rPr lang="zh-CN" altLang="en-US" b="1" dirty="0" smtClean="0">
                <a:solidFill>
                  <a:srgbClr val="FF0000"/>
                </a:solidFill>
              </a:rPr>
              <a:t>研究背景和现状</a:t>
            </a:r>
            <a:endParaRPr lang="en-US" altLang="zh-CN" b="1" dirty="0" smtClean="0">
              <a:solidFill>
                <a:srgbClr val="FF0000"/>
              </a:solidFill>
            </a:endParaRPr>
          </a:p>
          <a:p>
            <a:r>
              <a:rPr lang="zh-CN" altLang="en-US" dirty="0" smtClean="0"/>
              <a:t>研究内容</a:t>
            </a:r>
            <a:endParaRPr lang="en-US" altLang="zh-CN" dirty="0" smtClean="0"/>
          </a:p>
          <a:p>
            <a:r>
              <a:rPr lang="zh-CN" altLang="en-US" dirty="0" smtClean="0"/>
              <a:t>总结与展望</a:t>
            </a:r>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3</a:t>
            </a:fld>
            <a:endParaRPr lang="en-US" altLang="zh-CN">
              <a:latin typeface="Arial Black" panose="020B0A04020102020204" pitchFamily="34" charset="0"/>
            </a:endParaRPr>
          </a:p>
        </p:txBody>
      </p:sp>
    </p:spTree>
    <p:extLst>
      <p:ext uri="{BB962C8B-B14F-4D97-AF65-F5344CB8AC3E}">
        <p14:creationId xmlns:p14="http://schemas.microsoft.com/office/powerpoint/2010/main" val="3197932958"/>
      </p:ext>
    </p:extLst>
  </p:cSld>
  <p:clrMapOvr>
    <a:masterClrMapping/>
  </p:clrMapOvr>
  <p:transition spd="slow" advTm="43780"/>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en-US" altLang="zh-CN" sz="3600" dirty="0" smtClean="0"/>
              <a:t>Application</a:t>
            </a:r>
            <a:endParaRPr lang="zh-CN" altLang="en-US" sz="36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30</a:t>
            </a:fld>
            <a:endParaRPr lang="en-US" altLang="zh-CN">
              <a:latin typeface="Arial Black" panose="020B0A04020102020204" pitchFamily="34" charset="0"/>
            </a:endParaRPr>
          </a:p>
        </p:txBody>
      </p:sp>
      <p:sp>
        <p:nvSpPr>
          <p:cNvPr id="2" name="内容占位符 1"/>
          <p:cNvSpPr>
            <a:spLocks noGrp="1"/>
          </p:cNvSpPr>
          <p:nvPr>
            <p:ph idx="1"/>
          </p:nvPr>
        </p:nvSpPr>
        <p:spPr>
          <a:xfrm>
            <a:off x="609600" y="1600200"/>
            <a:ext cx="7924800" cy="533400"/>
          </a:xfrm>
        </p:spPr>
        <p:txBody>
          <a:bodyPr/>
          <a:lstStyle/>
          <a:p>
            <a:r>
              <a:rPr lang="zh-CN" altLang="en-US" sz="2400" dirty="0" smtClean="0"/>
              <a:t>草图驱动的组合式造型</a:t>
            </a:r>
            <a:endParaRPr lang="en-US" altLang="zh-CN" sz="2400" dirty="0"/>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2667000"/>
            <a:ext cx="7404129" cy="1981200"/>
          </a:xfrm>
          <a:prstGeom prst="rect">
            <a:avLst/>
          </a:prstGeom>
        </p:spPr>
      </p:pic>
    </p:spTree>
    <p:extLst>
      <p:ext uri="{BB962C8B-B14F-4D97-AF65-F5344CB8AC3E}">
        <p14:creationId xmlns:p14="http://schemas.microsoft.com/office/powerpoint/2010/main" val="824825065"/>
      </p:ext>
    </p:extLst>
  </p:cSld>
  <p:clrMapOvr>
    <a:masterClrMapping/>
  </p:clrMapOvr>
  <p:transition spd="slow" advTm="43780"/>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en-US" altLang="zh-CN" sz="2500" dirty="0" smtClean="0"/>
              <a:t>Evaluation: </a:t>
            </a:r>
            <a:r>
              <a:rPr lang="en-US" altLang="zh-CN" sz="2500" dirty="0"/>
              <a:t>Comparison to pre-segmentation approach</a:t>
            </a:r>
            <a:endParaRPr lang="zh-CN" altLang="en-US" sz="2500" dirty="0" smtClean="0"/>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31</a:t>
            </a:fld>
            <a:endParaRPr lang="en-US" altLang="zh-CN">
              <a:latin typeface="Arial Black" panose="020B0A04020102020204" pitchFamily="34" charset="0"/>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752600"/>
            <a:ext cx="5029200" cy="3862496"/>
          </a:xfrm>
          <a:prstGeom prst="rect">
            <a:avLst/>
          </a:prstGeom>
        </p:spPr>
      </p:pic>
      <p:sp>
        <p:nvSpPr>
          <p:cNvPr id="6" name="文本框 5"/>
          <p:cNvSpPr txBox="1"/>
          <p:nvPr/>
        </p:nvSpPr>
        <p:spPr>
          <a:xfrm>
            <a:off x="6172200" y="1905000"/>
            <a:ext cx="2743200" cy="400110"/>
          </a:xfrm>
          <a:prstGeom prst="rect">
            <a:avLst/>
          </a:prstGeom>
          <a:noFill/>
        </p:spPr>
        <p:txBody>
          <a:bodyPr wrap="square" rtlCol="0">
            <a:spAutoFit/>
          </a:bodyPr>
          <a:lstStyle/>
          <a:p>
            <a:r>
              <a:rPr lang="zh-CN" altLang="en-US" sz="2000" dirty="0" smtClean="0"/>
              <a:t>预分割方法得到的结果</a:t>
            </a:r>
            <a:endParaRPr lang="zh-CN" altLang="en-US" sz="2000" dirty="0"/>
          </a:p>
        </p:txBody>
      </p:sp>
      <p:sp>
        <p:nvSpPr>
          <p:cNvPr id="8" name="文本框 7"/>
          <p:cNvSpPr txBox="1"/>
          <p:nvPr/>
        </p:nvSpPr>
        <p:spPr>
          <a:xfrm>
            <a:off x="6172200" y="4800600"/>
            <a:ext cx="2514600" cy="307777"/>
          </a:xfrm>
          <a:prstGeom prst="rect">
            <a:avLst/>
          </a:prstGeom>
          <a:noFill/>
        </p:spPr>
        <p:txBody>
          <a:bodyPr wrap="square" rtlCol="0">
            <a:spAutoFit/>
          </a:bodyPr>
          <a:lstStyle/>
          <a:p>
            <a:r>
              <a:rPr lang="zh-CN" altLang="en-US" sz="1400" dirty="0" smtClean="0"/>
              <a:t>我们方法得到的结果</a:t>
            </a:r>
            <a:endParaRPr lang="zh-CN" altLang="en-US" sz="1400" dirty="0"/>
          </a:p>
        </p:txBody>
      </p:sp>
      <p:cxnSp>
        <p:nvCxnSpPr>
          <p:cNvPr id="11" name="曲线连接符 10"/>
          <p:cNvCxnSpPr>
            <a:endCxn id="6" idx="2"/>
          </p:cNvCxnSpPr>
          <p:nvPr/>
        </p:nvCxnSpPr>
        <p:spPr>
          <a:xfrm flipV="1">
            <a:off x="5638801" y="2305110"/>
            <a:ext cx="1904999" cy="1885892"/>
          </a:xfrm>
          <a:prstGeom prst="curvedConnector2">
            <a:avLst/>
          </a:prstGeom>
          <a:ln w="2540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 name="圆角矩形 11"/>
          <p:cNvSpPr/>
          <p:nvPr/>
        </p:nvSpPr>
        <p:spPr>
          <a:xfrm>
            <a:off x="6172200" y="1905000"/>
            <a:ext cx="2514600" cy="523220"/>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箭头连接符 13"/>
          <p:cNvCxnSpPr>
            <a:endCxn id="6" idx="1"/>
          </p:cNvCxnSpPr>
          <p:nvPr/>
        </p:nvCxnSpPr>
        <p:spPr>
          <a:xfrm flipV="1">
            <a:off x="5638800" y="2105055"/>
            <a:ext cx="533400" cy="61556"/>
          </a:xfrm>
          <a:prstGeom prst="straightConnector1">
            <a:avLst/>
          </a:prstGeom>
          <a:ln w="2540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 name="圆角矩形 14"/>
          <p:cNvSpPr/>
          <p:nvPr/>
        </p:nvSpPr>
        <p:spPr>
          <a:xfrm>
            <a:off x="6172200" y="4800600"/>
            <a:ext cx="2514600" cy="52322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 name="直接箭头连接符 18"/>
          <p:cNvCxnSpPr>
            <a:endCxn id="8" idx="1"/>
          </p:cNvCxnSpPr>
          <p:nvPr/>
        </p:nvCxnSpPr>
        <p:spPr>
          <a:xfrm flipV="1">
            <a:off x="5638800" y="5062210"/>
            <a:ext cx="533400" cy="1"/>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曲线连接符 20"/>
          <p:cNvCxnSpPr>
            <a:endCxn id="8" idx="0"/>
          </p:cNvCxnSpPr>
          <p:nvPr/>
        </p:nvCxnSpPr>
        <p:spPr>
          <a:xfrm>
            <a:off x="5638800" y="3124200"/>
            <a:ext cx="1790700" cy="1676400"/>
          </a:xfrm>
          <a:prstGeom prst="curvedConnector2">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015204"/>
      </p:ext>
    </p:extLst>
  </p:cSld>
  <p:clrMapOvr>
    <a:masterClrMapping/>
  </p:clrMapOvr>
  <p:transition spd="slow" advTm="43780"/>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mtClean="0"/>
              <a:t>目录</a:t>
            </a:r>
          </a:p>
        </p:txBody>
      </p:sp>
      <p:sp>
        <p:nvSpPr>
          <p:cNvPr id="4099" name="内容占位符 2"/>
          <p:cNvSpPr>
            <a:spLocks noGrp="1"/>
          </p:cNvSpPr>
          <p:nvPr>
            <p:ph idx="1"/>
          </p:nvPr>
        </p:nvSpPr>
        <p:spPr/>
        <p:txBody>
          <a:bodyPr/>
          <a:lstStyle/>
          <a:p>
            <a:r>
              <a:rPr lang="zh-CN" altLang="en-US" dirty="0" smtClean="0"/>
              <a:t>研究背景和现状</a:t>
            </a:r>
            <a:endParaRPr lang="en-US" altLang="zh-CN" dirty="0" smtClean="0"/>
          </a:p>
          <a:p>
            <a:r>
              <a:rPr lang="zh-CN" altLang="en-US" dirty="0" smtClean="0"/>
              <a:t>研究内容</a:t>
            </a:r>
            <a:endParaRPr lang="en-US" altLang="zh-CN" dirty="0" smtClean="0"/>
          </a:p>
          <a:p>
            <a:pPr lvl="1"/>
            <a:r>
              <a:rPr lang="zh-CN" altLang="en-US" dirty="0"/>
              <a:t>基于草图的按需部件</a:t>
            </a:r>
            <a:r>
              <a:rPr lang="zh-CN" altLang="en-US" dirty="0" smtClean="0"/>
              <a:t>提取</a:t>
            </a:r>
            <a:endParaRPr lang="en-US" altLang="zh-CN" dirty="0"/>
          </a:p>
          <a:p>
            <a:pPr lvl="1"/>
            <a:r>
              <a:rPr lang="zh-CN" altLang="en-US" b="1" dirty="0" smtClean="0">
                <a:solidFill>
                  <a:srgbClr val="FF0000"/>
                </a:solidFill>
              </a:rPr>
              <a:t>创造力</a:t>
            </a:r>
            <a:r>
              <a:rPr lang="zh-CN" altLang="en-US" b="1" dirty="0">
                <a:solidFill>
                  <a:srgbClr val="FF0000"/>
                </a:solidFill>
              </a:rPr>
              <a:t>支持的三维虚拟生物</a:t>
            </a:r>
            <a:r>
              <a:rPr lang="zh-CN" altLang="en-US" b="1" dirty="0" smtClean="0">
                <a:solidFill>
                  <a:srgbClr val="FF0000"/>
                </a:solidFill>
              </a:rPr>
              <a:t>造型</a:t>
            </a:r>
            <a:endParaRPr lang="en-US" altLang="zh-CN" b="1" dirty="0" smtClean="0">
              <a:solidFill>
                <a:srgbClr val="FF0000"/>
              </a:solidFill>
            </a:endParaRPr>
          </a:p>
          <a:p>
            <a:pPr lvl="1"/>
            <a:r>
              <a:rPr lang="zh-CN" altLang="en-US" dirty="0" smtClean="0"/>
              <a:t>针对</a:t>
            </a:r>
            <a:r>
              <a:rPr lang="zh-CN" altLang="en-US" dirty="0"/>
              <a:t>创意角色模型的蒙皮与三维</a:t>
            </a:r>
            <a:r>
              <a:rPr lang="zh-CN" altLang="en-US" dirty="0" smtClean="0"/>
              <a:t>制造</a:t>
            </a:r>
            <a:endParaRPr lang="en-US" altLang="zh-CN" dirty="0" smtClean="0"/>
          </a:p>
          <a:p>
            <a:r>
              <a:rPr lang="zh-CN" altLang="en-US" dirty="0" smtClean="0"/>
              <a:t>总结与展望</a:t>
            </a:r>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32</a:t>
            </a:fld>
            <a:endParaRPr lang="en-US" altLang="zh-CN">
              <a:latin typeface="Arial Black" panose="020B0A04020102020204" pitchFamily="34" charset="0"/>
            </a:endParaRPr>
          </a:p>
        </p:txBody>
      </p:sp>
    </p:spTree>
    <p:extLst>
      <p:ext uri="{BB962C8B-B14F-4D97-AF65-F5344CB8AC3E}">
        <p14:creationId xmlns:p14="http://schemas.microsoft.com/office/powerpoint/2010/main" val="3131179135"/>
      </p:ext>
    </p:extLst>
  </p:cSld>
  <p:clrMapOvr>
    <a:masterClrMapping/>
  </p:clrMapOvr>
  <p:transition spd="slow" advTm="43780"/>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8839200" cy="914400"/>
          </a:xfrm>
        </p:spPr>
        <p:txBody>
          <a:bodyPr/>
          <a:lstStyle/>
          <a:p>
            <a:r>
              <a:rPr lang="zh-CN" altLang="en-US" sz="3000" dirty="0" smtClean="0"/>
              <a:t>创造力支持的三维虚拟生物造型技术：引言</a:t>
            </a:r>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33</a:t>
            </a:fld>
            <a:endParaRPr lang="en-US" altLang="zh-CN">
              <a:latin typeface="Arial Black" panose="020B0A04020102020204" pitchFamily="34" charset="0"/>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 y="2590800"/>
            <a:ext cx="7772400" cy="2270156"/>
          </a:xfrm>
          <a:prstGeom prst="rect">
            <a:avLst/>
          </a:prstGeom>
        </p:spPr>
      </p:pic>
      <p:sp>
        <p:nvSpPr>
          <p:cNvPr id="5" name="文本框 4"/>
          <p:cNvSpPr txBox="1"/>
          <p:nvPr/>
        </p:nvSpPr>
        <p:spPr>
          <a:xfrm>
            <a:off x="762000" y="5114068"/>
            <a:ext cx="2057400" cy="646331"/>
          </a:xfrm>
          <a:prstGeom prst="rect">
            <a:avLst/>
          </a:prstGeom>
          <a:noFill/>
        </p:spPr>
        <p:txBody>
          <a:bodyPr wrap="square" rtlCol="0">
            <a:spAutoFit/>
          </a:bodyPr>
          <a:lstStyle/>
          <a:p>
            <a:r>
              <a:rPr lang="zh-CN" altLang="en-US" dirty="0" smtClean="0"/>
              <a:t>电子游戏</a:t>
            </a:r>
            <a:r>
              <a:rPr lang="en-US" altLang="zh-CN" dirty="0" smtClean="0"/>
              <a:t>《</a:t>
            </a:r>
            <a:r>
              <a:rPr lang="zh-CN" altLang="en-US" dirty="0" smtClean="0"/>
              <a:t>魔法门</a:t>
            </a:r>
            <a:r>
              <a:rPr lang="en-US" altLang="zh-CN" dirty="0" smtClean="0"/>
              <a:t>》</a:t>
            </a:r>
            <a:r>
              <a:rPr lang="zh-CN" altLang="en-US" dirty="0" smtClean="0"/>
              <a:t>人物角色：纺命女</a:t>
            </a:r>
            <a:endParaRPr lang="zh-CN" altLang="en-US" dirty="0"/>
          </a:p>
        </p:txBody>
      </p:sp>
      <p:sp>
        <p:nvSpPr>
          <p:cNvPr id="6" name="文本框 5"/>
          <p:cNvSpPr txBox="1"/>
          <p:nvPr/>
        </p:nvSpPr>
        <p:spPr>
          <a:xfrm>
            <a:off x="3390900" y="5159504"/>
            <a:ext cx="2057400" cy="646331"/>
          </a:xfrm>
          <a:prstGeom prst="rect">
            <a:avLst/>
          </a:prstGeom>
          <a:noFill/>
        </p:spPr>
        <p:txBody>
          <a:bodyPr wrap="square" rtlCol="0">
            <a:spAutoFit/>
          </a:bodyPr>
          <a:lstStyle/>
          <a:p>
            <a:r>
              <a:rPr lang="zh-CN" altLang="en-US" dirty="0"/>
              <a:t>电影</a:t>
            </a:r>
            <a:r>
              <a:rPr lang="en-US" altLang="zh-CN" dirty="0" smtClean="0"/>
              <a:t>《</a:t>
            </a:r>
            <a:r>
              <a:rPr lang="zh-CN" altLang="en-US" dirty="0" smtClean="0"/>
              <a:t>哈里波特</a:t>
            </a:r>
            <a:r>
              <a:rPr lang="en-US" altLang="zh-CN" dirty="0" smtClean="0"/>
              <a:t>》</a:t>
            </a:r>
            <a:r>
              <a:rPr lang="zh-CN" altLang="en-US" dirty="0" smtClean="0"/>
              <a:t>人物角色：半人马</a:t>
            </a:r>
            <a:endParaRPr lang="zh-CN" altLang="en-US" dirty="0"/>
          </a:p>
        </p:txBody>
      </p:sp>
      <p:sp>
        <p:nvSpPr>
          <p:cNvPr id="8" name="文本框 7"/>
          <p:cNvSpPr txBox="1"/>
          <p:nvPr/>
        </p:nvSpPr>
        <p:spPr>
          <a:xfrm>
            <a:off x="6019800" y="5231512"/>
            <a:ext cx="2057400" cy="646331"/>
          </a:xfrm>
          <a:prstGeom prst="rect">
            <a:avLst/>
          </a:prstGeom>
          <a:noFill/>
        </p:spPr>
        <p:txBody>
          <a:bodyPr wrap="square" rtlCol="0">
            <a:spAutoFit/>
          </a:bodyPr>
          <a:lstStyle/>
          <a:p>
            <a:r>
              <a:rPr lang="zh-CN" altLang="en-US" dirty="0" smtClean="0"/>
              <a:t>电子游戏</a:t>
            </a:r>
            <a:r>
              <a:rPr lang="en-US" altLang="zh-CN" dirty="0" smtClean="0"/>
              <a:t>《</a:t>
            </a:r>
            <a:r>
              <a:rPr lang="zh-CN" altLang="en-US" dirty="0" smtClean="0"/>
              <a:t>魔法门</a:t>
            </a:r>
            <a:r>
              <a:rPr lang="en-US" altLang="zh-CN" dirty="0" smtClean="0"/>
              <a:t>》</a:t>
            </a:r>
            <a:r>
              <a:rPr lang="zh-CN" altLang="en-US" dirty="0" smtClean="0"/>
              <a:t>人物角色：拉玛苏</a:t>
            </a:r>
            <a:endParaRPr lang="zh-CN" altLang="en-US" dirty="0"/>
          </a:p>
        </p:txBody>
      </p:sp>
    </p:spTree>
    <p:extLst>
      <p:ext uri="{BB962C8B-B14F-4D97-AF65-F5344CB8AC3E}">
        <p14:creationId xmlns:p14="http://schemas.microsoft.com/office/powerpoint/2010/main" val="3657702638"/>
      </p:ext>
    </p:extLst>
  </p:cSld>
  <p:clrMapOvr>
    <a:masterClrMapping/>
  </p:clrMapOvr>
  <p:transition spd="slow" advTm="72944"/>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8839200" cy="914400"/>
          </a:xfrm>
        </p:spPr>
        <p:txBody>
          <a:bodyPr/>
          <a:lstStyle/>
          <a:p>
            <a:r>
              <a:rPr lang="zh-CN" altLang="en-US" sz="3000" dirty="0" smtClean="0"/>
              <a:t>创造力支持的三维虚拟生物造型技术：引言</a:t>
            </a:r>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34</a:t>
            </a:fld>
            <a:endParaRPr lang="en-US" altLang="zh-CN">
              <a:latin typeface="Arial Black" panose="020B0A04020102020204" pitchFamily="34" charset="0"/>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 y="1874786"/>
            <a:ext cx="6957636" cy="3682467"/>
          </a:xfrm>
          <a:prstGeom prst="rect">
            <a:avLst/>
          </a:prstGeom>
        </p:spPr>
      </p:pic>
      <p:sp>
        <p:nvSpPr>
          <p:cNvPr id="5" name="文本框 4"/>
          <p:cNvSpPr txBox="1"/>
          <p:nvPr/>
        </p:nvSpPr>
        <p:spPr>
          <a:xfrm>
            <a:off x="2971800" y="5795109"/>
            <a:ext cx="3581400" cy="369332"/>
          </a:xfrm>
          <a:prstGeom prst="rect">
            <a:avLst/>
          </a:prstGeom>
          <a:noFill/>
        </p:spPr>
        <p:txBody>
          <a:bodyPr wrap="square" rtlCol="0">
            <a:spAutoFit/>
          </a:bodyPr>
          <a:lstStyle/>
          <a:p>
            <a:r>
              <a:rPr lang="zh-CN" altLang="en-US" dirty="0" smtClean="0"/>
              <a:t>电子游戏</a:t>
            </a:r>
            <a:r>
              <a:rPr lang="en-US" altLang="zh-CN" dirty="0" smtClean="0"/>
              <a:t>《Dota2》</a:t>
            </a:r>
            <a:r>
              <a:rPr lang="zh-CN" altLang="en-US" dirty="0" smtClean="0"/>
              <a:t>部分角色</a:t>
            </a:r>
            <a:endParaRPr lang="zh-CN" altLang="en-US" dirty="0"/>
          </a:p>
        </p:txBody>
      </p:sp>
    </p:spTree>
    <p:extLst>
      <p:ext uri="{BB962C8B-B14F-4D97-AF65-F5344CB8AC3E}">
        <p14:creationId xmlns:p14="http://schemas.microsoft.com/office/powerpoint/2010/main" val="3939171616"/>
      </p:ext>
    </p:extLst>
  </p:cSld>
  <p:clrMapOvr>
    <a:masterClrMapping/>
  </p:clrMapOvr>
  <p:transition spd="slow" advTm="72944"/>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8839200" cy="914400"/>
          </a:xfrm>
        </p:spPr>
        <p:txBody>
          <a:bodyPr/>
          <a:lstStyle/>
          <a:p>
            <a:r>
              <a:rPr lang="zh-CN" altLang="en-US" sz="3000" dirty="0" smtClean="0"/>
              <a:t>创造力支持的三维虚拟生物造型技术：技术概述</a:t>
            </a:r>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35</a:t>
            </a:fld>
            <a:endParaRPr lang="en-US" altLang="zh-CN">
              <a:latin typeface="Arial Black" panose="020B0A04020102020204" pitchFamily="34" charset="0"/>
            </a:endParaRPr>
          </a:p>
        </p:txBody>
      </p:sp>
      <p:sp>
        <p:nvSpPr>
          <p:cNvPr id="4" name="文本框 3"/>
          <p:cNvSpPr txBox="1"/>
          <p:nvPr/>
        </p:nvSpPr>
        <p:spPr>
          <a:xfrm>
            <a:off x="7543547" y="5642709"/>
            <a:ext cx="1046480" cy="646331"/>
          </a:xfrm>
          <a:prstGeom prst="rect">
            <a:avLst/>
          </a:prstGeom>
          <a:noFill/>
        </p:spPr>
        <p:txBody>
          <a:bodyPr wrap="square" rtlCol="0">
            <a:spAutoFit/>
          </a:bodyPr>
          <a:lstStyle/>
          <a:p>
            <a:r>
              <a:rPr lang="zh-CN" altLang="en-US" dirty="0" smtClean="0"/>
              <a:t>点我看</a:t>
            </a:r>
            <a:r>
              <a:rPr lang="en-US" altLang="zh-CN" dirty="0" err="1" smtClean="0"/>
              <a:t>UIDemo</a:t>
            </a:r>
            <a:endParaRPr lang="zh-CN" altLang="en-US" dirty="0"/>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933" y="2438400"/>
            <a:ext cx="8371334" cy="2057400"/>
          </a:xfrm>
          <a:prstGeom prst="rect">
            <a:avLst/>
          </a:prstGeom>
        </p:spPr>
      </p:pic>
    </p:spTree>
    <p:extLst>
      <p:ext uri="{BB962C8B-B14F-4D97-AF65-F5344CB8AC3E}">
        <p14:creationId xmlns:p14="http://schemas.microsoft.com/office/powerpoint/2010/main" val="558871283"/>
      </p:ext>
    </p:extLst>
  </p:cSld>
  <p:clrMapOvr>
    <a:masterClrMapping/>
  </p:clrMapOvr>
  <p:transition spd="slow" advTm="72944"/>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8839200" cy="914400"/>
          </a:xfrm>
        </p:spPr>
        <p:txBody>
          <a:bodyPr/>
          <a:lstStyle/>
          <a:p>
            <a:r>
              <a:rPr lang="zh-CN" altLang="en-US" sz="3000" dirty="0" smtClean="0"/>
              <a:t>创造力支持的三维虚拟生物造型技术：相关工作</a:t>
            </a:r>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36</a:t>
            </a:fld>
            <a:endParaRPr lang="en-US" altLang="zh-CN">
              <a:latin typeface="Arial Black" panose="020B0A04020102020204" pitchFamily="34" charset="0"/>
            </a:endParaRPr>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19400" y="2048108"/>
            <a:ext cx="3733800" cy="1457092"/>
          </a:xfrm>
          <a:prstGeom prst="rect">
            <a:avLst/>
          </a:prstGeom>
        </p:spPr>
      </p:pic>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19400" y="4312638"/>
            <a:ext cx="3786475" cy="1854373"/>
          </a:xfrm>
          <a:prstGeom prst="rect">
            <a:avLst/>
          </a:prstGeom>
        </p:spPr>
      </p:pic>
      <p:sp>
        <p:nvSpPr>
          <p:cNvPr id="7" name="文本框 6"/>
          <p:cNvSpPr txBox="1"/>
          <p:nvPr/>
        </p:nvSpPr>
        <p:spPr>
          <a:xfrm>
            <a:off x="533400" y="3810000"/>
            <a:ext cx="6629400" cy="369332"/>
          </a:xfrm>
          <a:prstGeom prst="rect">
            <a:avLst/>
          </a:prstGeom>
          <a:noFill/>
        </p:spPr>
        <p:txBody>
          <a:bodyPr wrap="square" rtlCol="0">
            <a:spAutoFit/>
          </a:bodyPr>
          <a:lstStyle/>
          <a:p>
            <a:r>
              <a:rPr lang="zh-CN" altLang="en-US" dirty="0" smtClean="0"/>
              <a:t>基于语法的过程式造型技 </a:t>
            </a:r>
            <a:r>
              <a:rPr lang="en-US" altLang="zh-CN" dirty="0" smtClean="0"/>
              <a:t>[</a:t>
            </a:r>
            <a:r>
              <a:rPr lang="en-US" altLang="zh-CN" dirty="0"/>
              <a:t>the algorithmic beauty of </a:t>
            </a:r>
            <a:r>
              <a:rPr lang="en-US" altLang="zh-CN" dirty="0" smtClean="0"/>
              <a:t>plants 1996]</a:t>
            </a:r>
            <a:endParaRPr lang="zh-CN" altLang="en-US" dirty="0"/>
          </a:p>
        </p:txBody>
      </p:sp>
      <p:sp>
        <p:nvSpPr>
          <p:cNvPr id="10" name="文本框 9"/>
          <p:cNvSpPr txBox="1"/>
          <p:nvPr/>
        </p:nvSpPr>
        <p:spPr>
          <a:xfrm>
            <a:off x="556846" y="1537454"/>
            <a:ext cx="4700954" cy="369332"/>
          </a:xfrm>
          <a:prstGeom prst="rect">
            <a:avLst/>
          </a:prstGeom>
          <a:noFill/>
        </p:spPr>
        <p:txBody>
          <a:bodyPr wrap="square" rtlCol="0">
            <a:spAutoFit/>
          </a:bodyPr>
          <a:lstStyle/>
          <a:p>
            <a:r>
              <a:rPr lang="zh-CN" altLang="en-US" dirty="0" smtClean="0"/>
              <a:t>三维模型建议技术 </a:t>
            </a:r>
            <a:r>
              <a:rPr lang="en-US" altLang="zh-CN" dirty="0" smtClean="0"/>
              <a:t>[Fit and diverse TOG’12]</a:t>
            </a:r>
            <a:endParaRPr lang="zh-CN" altLang="en-US" dirty="0"/>
          </a:p>
        </p:txBody>
      </p:sp>
    </p:spTree>
    <p:extLst>
      <p:ext uri="{BB962C8B-B14F-4D97-AF65-F5344CB8AC3E}">
        <p14:creationId xmlns:p14="http://schemas.microsoft.com/office/powerpoint/2010/main" val="2848972719"/>
      </p:ext>
    </p:extLst>
  </p:cSld>
  <p:clrMapOvr>
    <a:masterClrMapping/>
  </p:clrMapOvr>
  <p:transition spd="slow" advTm="72944"/>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8839200" cy="914400"/>
          </a:xfrm>
        </p:spPr>
        <p:txBody>
          <a:bodyPr/>
          <a:lstStyle/>
          <a:p>
            <a:r>
              <a:rPr lang="zh-CN" altLang="en-US" sz="3000" dirty="0" smtClean="0"/>
              <a:t>创造力支持的三维虚拟生物造型技术：生物语法</a:t>
            </a:r>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37</a:t>
            </a:fld>
            <a:endParaRPr lang="en-US" altLang="zh-CN">
              <a:latin typeface="Arial Black" panose="020B0A04020102020204" pitchFamily="34" charset="0"/>
            </a:endParaRPr>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5400" y="1713713"/>
            <a:ext cx="6019800" cy="3391687"/>
          </a:xfrm>
          <a:prstGeom prst="rect">
            <a:avLst/>
          </a:prstGeom>
        </p:spPr>
      </p:pic>
      <p:sp>
        <p:nvSpPr>
          <p:cNvPr id="7" name="文本框 6"/>
          <p:cNvSpPr txBox="1"/>
          <p:nvPr/>
        </p:nvSpPr>
        <p:spPr>
          <a:xfrm>
            <a:off x="6639560" y="5596989"/>
            <a:ext cx="1960880" cy="646331"/>
          </a:xfrm>
          <a:prstGeom prst="rect">
            <a:avLst/>
          </a:prstGeom>
          <a:noFill/>
        </p:spPr>
        <p:txBody>
          <a:bodyPr wrap="square" rtlCol="0">
            <a:spAutoFit/>
          </a:bodyPr>
          <a:lstStyle/>
          <a:p>
            <a:r>
              <a:rPr lang="zh-CN" altLang="en-US" dirty="0" smtClean="0"/>
              <a:t>点我看</a:t>
            </a:r>
            <a:r>
              <a:rPr lang="en-US" altLang="zh-CN" dirty="0" smtClean="0"/>
              <a:t>Production Process Demo</a:t>
            </a:r>
            <a:endParaRPr lang="zh-CN" altLang="en-US" dirty="0"/>
          </a:p>
        </p:txBody>
      </p:sp>
    </p:spTree>
    <p:extLst>
      <p:ext uri="{BB962C8B-B14F-4D97-AF65-F5344CB8AC3E}">
        <p14:creationId xmlns:p14="http://schemas.microsoft.com/office/powerpoint/2010/main" val="2270628961"/>
      </p:ext>
    </p:extLst>
  </p:cSld>
  <p:clrMapOvr>
    <a:masterClrMapping/>
  </p:clrMapOvr>
  <p:transition spd="slow" advTm="72944"/>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8839200" cy="914400"/>
          </a:xfrm>
        </p:spPr>
        <p:txBody>
          <a:bodyPr/>
          <a:lstStyle/>
          <a:p>
            <a:r>
              <a:rPr lang="zh-CN" altLang="en-US" sz="3000" dirty="0" smtClean="0"/>
              <a:t>创造力支持的三维虚拟生物造型：结果与对比</a:t>
            </a:r>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38</a:t>
            </a:fld>
            <a:endParaRPr lang="en-US" altLang="zh-CN">
              <a:latin typeface="Arial Black" panose="020B0A04020102020204" pitchFamily="34" charset="0"/>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5204" y="1676400"/>
            <a:ext cx="5508791" cy="4419600"/>
          </a:xfrm>
          <a:prstGeom prst="rect">
            <a:avLst/>
          </a:prstGeom>
        </p:spPr>
      </p:pic>
    </p:spTree>
    <p:extLst>
      <p:ext uri="{BB962C8B-B14F-4D97-AF65-F5344CB8AC3E}">
        <p14:creationId xmlns:p14="http://schemas.microsoft.com/office/powerpoint/2010/main" val="4148073796"/>
      </p:ext>
    </p:extLst>
  </p:cSld>
  <p:clrMapOvr>
    <a:masterClrMapping/>
  </p:clrMapOvr>
  <p:transition spd="slow" advTm="72944"/>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mtClean="0"/>
              <a:t>目录</a:t>
            </a:r>
          </a:p>
        </p:txBody>
      </p:sp>
      <p:sp>
        <p:nvSpPr>
          <p:cNvPr id="4099" name="内容占位符 2"/>
          <p:cNvSpPr>
            <a:spLocks noGrp="1"/>
          </p:cNvSpPr>
          <p:nvPr>
            <p:ph idx="1"/>
          </p:nvPr>
        </p:nvSpPr>
        <p:spPr/>
        <p:txBody>
          <a:bodyPr/>
          <a:lstStyle/>
          <a:p>
            <a:r>
              <a:rPr lang="zh-CN" altLang="en-US" dirty="0" smtClean="0"/>
              <a:t>研究背景和现状</a:t>
            </a:r>
            <a:endParaRPr lang="en-US" altLang="zh-CN" dirty="0" smtClean="0"/>
          </a:p>
          <a:p>
            <a:r>
              <a:rPr lang="zh-CN" altLang="en-US" dirty="0" smtClean="0"/>
              <a:t>研究内容</a:t>
            </a:r>
            <a:endParaRPr lang="en-US" altLang="zh-CN" dirty="0" smtClean="0"/>
          </a:p>
          <a:p>
            <a:pPr lvl="1"/>
            <a:r>
              <a:rPr lang="zh-CN" altLang="en-US" dirty="0"/>
              <a:t>基于草图的按需部件</a:t>
            </a:r>
            <a:r>
              <a:rPr lang="zh-CN" altLang="en-US" dirty="0" smtClean="0"/>
              <a:t>提取</a:t>
            </a:r>
            <a:endParaRPr lang="en-US" altLang="zh-CN" dirty="0"/>
          </a:p>
          <a:p>
            <a:pPr lvl="1"/>
            <a:r>
              <a:rPr lang="zh-CN" altLang="en-US" dirty="0" smtClean="0"/>
              <a:t>创造力</a:t>
            </a:r>
            <a:r>
              <a:rPr lang="zh-CN" altLang="en-US" dirty="0"/>
              <a:t>支持的三维虚拟生物</a:t>
            </a:r>
            <a:r>
              <a:rPr lang="zh-CN" altLang="en-US" dirty="0" smtClean="0"/>
              <a:t>造型</a:t>
            </a:r>
            <a:endParaRPr lang="en-US" altLang="zh-CN" dirty="0" smtClean="0"/>
          </a:p>
          <a:p>
            <a:pPr lvl="1"/>
            <a:r>
              <a:rPr lang="zh-CN" altLang="en-US" b="1" dirty="0" smtClean="0">
                <a:solidFill>
                  <a:srgbClr val="FF0000"/>
                </a:solidFill>
              </a:rPr>
              <a:t>针对</a:t>
            </a:r>
            <a:r>
              <a:rPr lang="zh-CN" altLang="en-US" b="1" dirty="0">
                <a:solidFill>
                  <a:srgbClr val="FF0000"/>
                </a:solidFill>
              </a:rPr>
              <a:t>创意角色模型的蒙皮与三维</a:t>
            </a:r>
            <a:r>
              <a:rPr lang="zh-CN" altLang="en-US" b="1" dirty="0" smtClean="0">
                <a:solidFill>
                  <a:srgbClr val="FF0000"/>
                </a:solidFill>
              </a:rPr>
              <a:t>制造</a:t>
            </a:r>
            <a:endParaRPr lang="en-US" altLang="zh-CN" b="1" dirty="0" smtClean="0">
              <a:solidFill>
                <a:srgbClr val="FF0000"/>
              </a:solidFill>
            </a:endParaRPr>
          </a:p>
          <a:p>
            <a:r>
              <a:rPr lang="zh-CN" altLang="en-US" dirty="0" smtClean="0"/>
              <a:t>总结与展望</a:t>
            </a:r>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39</a:t>
            </a:fld>
            <a:endParaRPr lang="en-US" altLang="zh-CN">
              <a:latin typeface="Arial Black" panose="020B0A04020102020204" pitchFamily="34" charset="0"/>
            </a:endParaRPr>
          </a:p>
        </p:txBody>
      </p:sp>
    </p:spTree>
    <p:extLst>
      <p:ext uri="{BB962C8B-B14F-4D97-AF65-F5344CB8AC3E}">
        <p14:creationId xmlns:p14="http://schemas.microsoft.com/office/powerpoint/2010/main" val="3392211556"/>
      </p:ext>
    </p:extLst>
  </p:cSld>
  <p:clrMapOvr>
    <a:masterClrMapping/>
  </p:clrMapOvr>
  <p:transition spd="slow" advTm="43780"/>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lstStyle/>
          <a:p>
            <a:r>
              <a:rPr lang="zh-CN" altLang="en-US" smtClean="0"/>
              <a:t>研究背景与现状</a:t>
            </a:r>
          </a:p>
        </p:txBody>
      </p:sp>
      <p:sp>
        <p:nvSpPr>
          <p:cNvPr id="6147"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EEA4F725-C1CB-4821-AAC6-5734A68FCDC8}" type="slidenum">
              <a:rPr lang="en-US" altLang="zh-CN">
                <a:latin typeface="Arial Black" panose="020B0A04020102020204" pitchFamily="34" charset="0"/>
              </a:rPr>
              <a:pPr eaLnBrk="1" hangingPunct="1"/>
              <a:t>4</a:t>
            </a:fld>
            <a:endParaRPr lang="en-US" altLang="zh-CN">
              <a:latin typeface="Arial Black" panose="020B0A04020102020204" pitchFamily="34" charset="0"/>
            </a:endParaRP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6600" y="2795318"/>
            <a:ext cx="1544912" cy="2003739"/>
          </a:xfrm>
          <a:prstGeom prst="rect">
            <a:avLst/>
          </a:prstGeom>
        </p:spPr>
      </p:pic>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5344" y="2963230"/>
            <a:ext cx="2676248" cy="1667917"/>
          </a:xfrm>
          <a:prstGeom prst="rect">
            <a:avLst/>
          </a:prstGeom>
        </p:spPr>
      </p:pic>
      <p:pic>
        <p:nvPicPr>
          <p:cNvPr id="2" name="图片 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772810" y="2963230"/>
            <a:ext cx="3218790" cy="1699260"/>
          </a:xfrm>
          <a:prstGeom prst="rect">
            <a:avLst/>
          </a:prstGeom>
        </p:spPr>
      </p:pic>
      <p:sp>
        <p:nvSpPr>
          <p:cNvPr id="3" name="文本框 2"/>
          <p:cNvSpPr txBox="1"/>
          <p:nvPr/>
        </p:nvSpPr>
        <p:spPr>
          <a:xfrm>
            <a:off x="152400" y="4953000"/>
            <a:ext cx="2822656" cy="369332"/>
          </a:xfrm>
          <a:prstGeom prst="rect">
            <a:avLst/>
          </a:prstGeom>
          <a:noFill/>
        </p:spPr>
        <p:txBody>
          <a:bodyPr wrap="square" rtlCol="0">
            <a:spAutoFit/>
          </a:bodyPr>
          <a:lstStyle/>
          <a:p>
            <a:r>
              <a:rPr lang="zh-CN" altLang="en-US" dirty="0" smtClean="0"/>
              <a:t>科幻电影</a:t>
            </a:r>
            <a:r>
              <a:rPr lang="en-US" altLang="zh-CN" dirty="0" smtClean="0"/>
              <a:t>《</a:t>
            </a:r>
            <a:r>
              <a:rPr lang="zh-CN" altLang="en-US" dirty="0" smtClean="0"/>
              <a:t>阿凡达</a:t>
            </a:r>
            <a:r>
              <a:rPr lang="en-US" altLang="zh-CN" dirty="0" smtClean="0"/>
              <a:t>》</a:t>
            </a:r>
            <a:r>
              <a:rPr lang="zh-CN" altLang="en-US" dirty="0" smtClean="0"/>
              <a:t>剧照</a:t>
            </a:r>
            <a:endParaRPr lang="zh-CN" altLang="en-US" dirty="0"/>
          </a:p>
        </p:txBody>
      </p:sp>
      <p:sp>
        <p:nvSpPr>
          <p:cNvPr id="8" name="文本框 7"/>
          <p:cNvSpPr txBox="1"/>
          <p:nvPr/>
        </p:nvSpPr>
        <p:spPr>
          <a:xfrm>
            <a:off x="2895600" y="4953000"/>
            <a:ext cx="2968544" cy="369332"/>
          </a:xfrm>
          <a:prstGeom prst="rect">
            <a:avLst/>
          </a:prstGeom>
          <a:noFill/>
        </p:spPr>
        <p:txBody>
          <a:bodyPr wrap="square" rtlCol="0">
            <a:spAutoFit/>
          </a:bodyPr>
          <a:lstStyle/>
          <a:p>
            <a:r>
              <a:rPr lang="zh-CN" altLang="en-US" dirty="0" smtClean="0"/>
              <a:t>动画电影</a:t>
            </a:r>
            <a:r>
              <a:rPr lang="en-US" altLang="zh-CN" dirty="0" smtClean="0"/>
              <a:t>《</a:t>
            </a:r>
            <a:r>
              <a:rPr lang="zh-CN" altLang="en-US" dirty="0" smtClean="0"/>
              <a:t>怪兽大学</a:t>
            </a:r>
            <a:r>
              <a:rPr lang="en-US" altLang="zh-CN" dirty="0" smtClean="0"/>
              <a:t>》</a:t>
            </a:r>
            <a:r>
              <a:rPr lang="zh-CN" altLang="en-US" dirty="0"/>
              <a:t>角色</a:t>
            </a:r>
          </a:p>
        </p:txBody>
      </p:sp>
      <p:sp>
        <p:nvSpPr>
          <p:cNvPr id="9" name="文本框 8"/>
          <p:cNvSpPr txBox="1"/>
          <p:nvPr/>
        </p:nvSpPr>
        <p:spPr>
          <a:xfrm>
            <a:off x="6162952" y="4953000"/>
            <a:ext cx="2676248" cy="369332"/>
          </a:xfrm>
          <a:prstGeom prst="rect">
            <a:avLst/>
          </a:prstGeom>
          <a:noFill/>
        </p:spPr>
        <p:txBody>
          <a:bodyPr wrap="square" rtlCol="0">
            <a:spAutoFit/>
          </a:bodyPr>
          <a:lstStyle/>
          <a:p>
            <a:r>
              <a:rPr lang="zh-CN" altLang="en-US" dirty="0" smtClean="0"/>
              <a:t>电子游戏</a:t>
            </a:r>
            <a:r>
              <a:rPr lang="en-US" altLang="zh-CN" dirty="0" smtClean="0"/>
              <a:t>《Dota2》</a:t>
            </a:r>
            <a:r>
              <a:rPr lang="zh-CN" altLang="en-US" dirty="0" smtClean="0"/>
              <a:t>场景</a:t>
            </a:r>
            <a:endParaRPr lang="zh-CN" altLang="en-US" dirty="0"/>
          </a:p>
        </p:txBody>
      </p:sp>
    </p:spTree>
  </p:cSld>
  <p:clrMapOvr>
    <a:masterClrMapping/>
  </p:clrMapOvr>
  <p:transition spd="slow" advTm="173638"/>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9144000" cy="914400"/>
          </a:xfrm>
        </p:spPr>
        <p:txBody>
          <a:bodyPr/>
          <a:lstStyle/>
          <a:p>
            <a:pPr lvl="1"/>
            <a:r>
              <a:rPr lang="zh-CN" altLang="en-US" sz="3000" dirty="0" smtClean="0">
                <a:solidFill>
                  <a:schemeClr val="bg1"/>
                </a:solidFill>
              </a:rPr>
              <a:t>针对创意角色模型的蒙皮与三维制造：引言</a:t>
            </a:r>
            <a:endParaRPr lang="zh-CN" altLang="en-US" sz="3000" dirty="0" smtClean="0">
              <a:solidFill>
                <a:schemeClr val="bg1"/>
              </a:solidFill>
            </a:endParaRPr>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40</a:t>
            </a:fld>
            <a:endParaRPr lang="en-US" altLang="zh-CN">
              <a:latin typeface="Arial Black" panose="020B0A04020102020204" pitchFamily="34" charset="0"/>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547" y="2466803"/>
            <a:ext cx="8106906" cy="2457793"/>
          </a:xfrm>
          <a:prstGeom prst="rect">
            <a:avLst/>
          </a:prstGeom>
        </p:spPr>
      </p:pic>
      <p:sp>
        <p:nvSpPr>
          <p:cNvPr id="5" name="文本框 4"/>
          <p:cNvSpPr txBox="1"/>
          <p:nvPr/>
        </p:nvSpPr>
        <p:spPr>
          <a:xfrm>
            <a:off x="3276600" y="5217166"/>
            <a:ext cx="2057400" cy="369332"/>
          </a:xfrm>
          <a:prstGeom prst="rect">
            <a:avLst/>
          </a:prstGeom>
          <a:noFill/>
        </p:spPr>
        <p:txBody>
          <a:bodyPr wrap="square" rtlCol="0">
            <a:spAutoFit/>
          </a:bodyPr>
          <a:lstStyle/>
          <a:p>
            <a:r>
              <a:rPr lang="en-US" altLang="zh-CN" dirty="0" err="1" smtClean="0"/>
              <a:t>RigMesh</a:t>
            </a:r>
            <a:r>
              <a:rPr lang="en-US" altLang="zh-CN" dirty="0" smtClean="0"/>
              <a:t> TOG’12</a:t>
            </a:r>
            <a:endParaRPr lang="zh-CN" altLang="en-US" dirty="0"/>
          </a:p>
        </p:txBody>
      </p:sp>
    </p:spTree>
    <p:extLst>
      <p:ext uri="{BB962C8B-B14F-4D97-AF65-F5344CB8AC3E}">
        <p14:creationId xmlns:p14="http://schemas.microsoft.com/office/powerpoint/2010/main" val="2959464142"/>
      </p:ext>
    </p:extLst>
  </p:cSld>
  <p:clrMapOvr>
    <a:masterClrMapping/>
  </p:clrMapOvr>
  <p:transition spd="slow" advTm="72944"/>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8229600" cy="914400"/>
          </a:xfrm>
        </p:spPr>
        <p:txBody>
          <a:bodyPr/>
          <a:lstStyle/>
          <a:p>
            <a:pPr lvl="1"/>
            <a:r>
              <a:rPr lang="zh-CN" altLang="en-US" sz="3000" dirty="0" smtClean="0">
                <a:solidFill>
                  <a:schemeClr val="bg1"/>
                </a:solidFill>
              </a:rPr>
              <a:t>针对创意角色模型的蒙皮与三维制造：方法概述</a:t>
            </a:r>
            <a:endParaRPr lang="zh-CN" altLang="en-US" sz="3000" dirty="0" smtClean="0">
              <a:solidFill>
                <a:schemeClr val="bg1"/>
              </a:solidFill>
            </a:endParaRPr>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41</a:t>
            </a:fld>
            <a:endParaRPr lang="en-US" altLang="zh-CN">
              <a:latin typeface="Arial Black" panose="020B0A04020102020204" pitchFamily="34" charset="0"/>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2590800"/>
            <a:ext cx="8382000" cy="1775497"/>
          </a:xfrm>
          <a:prstGeom prst="rect">
            <a:avLst/>
          </a:prstGeom>
        </p:spPr>
      </p:pic>
    </p:spTree>
    <p:extLst>
      <p:ext uri="{BB962C8B-B14F-4D97-AF65-F5344CB8AC3E}">
        <p14:creationId xmlns:p14="http://schemas.microsoft.com/office/powerpoint/2010/main" val="3505279643"/>
      </p:ext>
    </p:extLst>
  </p:cSld>
  <p:clrMapOvr>
    <a:masterClrMapping/>
  </p:clrMapOvr>
  <p:transition spd="slow" advTm="72944"/>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9144000" cy="914400"/>
          </a:xfrm>
        </p:spPr>
        <p:txBody>
          <a:bodyPr/>
          <a:lstStyle/>
          <a:p>
            <a:pPr lvl="1"/>
            <a:r>
              <a:rPr lang="zh-CN" altLang="en-US" sz="2850" dirty="0" smtClean="0">
                <a:solidFill>
                  <a:schemeClr val="bg1"/>
                </a:solidFill>
              </a:rPr>
              <a:t>针对创意角色模型的蒙皮与三维制造：</a:t>
            </a:r>
            <a:r>
              <a:rPr lang="zh-CN" altLang="en-US" sz="2850" dirty="0" smtClean="0">
                <a:solidFill>
                  <a:schemeClr val="bg1"/>
                </a:solidFill>
              </a:rPr>
              <a:t>蒙皮部件融合</a:t>
            </a:r>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42</a:t>
            </a:fld>
            <a:endParaRPr lang="en-US" altLang="zh-CN">
              <a:latin typeface="Arial Black" panose="020B0A04020102020204" pitchFamily="34" charset="0"/>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082" y="2209800"/>
            <a:ext cx="8458200" cy="2611892"/>
          </a:xfrm>
          <a:prstGeom prst="rect">
            <a:avLst/>
          </a:prstGeom>
        </p:spPr>
      </p:pic>
    </p:spTree>
    <p:extLst>
      <p:ext uri="{BB962C8B-B14F-4D97-AF65-F5344CB8AC3E}">
        <p14:creationId xmlns:p14="http://schemas.microsoft.com/office/powerpoint/2010/main" val="455736624"/>
      </p:ext>
    </p:extLst>
  </p:cSld>
  <p:clrMapOvr>
    <a:masterClrMapping/>
  </p:clrMapOvr>
  <p:transition spd="slow" advTm="72944"/>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9144000" cy="914400"/>
          </a:xfrm>
        </p:spPr>
        <p:txBody>
          <a:bodyPr/>
          <a:lstStyle/>
          <a:p>
            <a:pPr lvl="1"/>
            <a:r>
              <a:rPr lang="zh-CN" altLang="en-US" sz="2850" dirty="0" smtClean="0">
                <a:solidFill>
                  <a:schemeClr val="bg1"/>
                </a:solidFill>
              </a:rPr>
              <a:t>针对创意角色模型的蒙皮与三维制造：</a:t>
            </a:r>
            <a:r>
              <a:rPr lang="zh-CN" altLang="en-US" sz="2850" dirty="0" smtClean="0">
                <a:solidFill>
                  <a:schemeClr val="bg1"/>
                </a:solidFill>
              </a:rPr>
              <a:t>骨架优化</a:t>
            </a:r>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43</a:t>
            </a:fld>
            <a:endParaRPr lang="en-US" altLang="zh-CN">
              <a:latin typeface="Arial Black" panose="020B0A04020102020204" pitchFamily="34" charset="0"/>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9994" y="1560255"/>
            <a:ext cx="6424012" cy="4652286"/>
          </a:xfrm>
          <a:prstGeom prst="rect">
            <a:avLst/>
          </a:prstGeom>
        </p:spPr>
      </p:pic>
    </p:spTree>
    <p:extLst>
      <p:ext uri="{BB962C8B-B14F-4D97-AF65-F5344CB8AC3E}">
        <p14:creationId xmlns:p14="http://schemas.microsoft.com/office/powerpoint/2010/main" val="2523800179"/>
      </p:ext>
    </p:extLst>
  </p:cSld>
  <p:clrMapOvr>
    <a:masterClrMapping/>
  </p:clrMapOvr>
  <p:transition spd="slow" advTm="72944"/>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9144000" cy="914400"/>
          </a:xfrm>
        </p:spPr>
        <p:txBody>
          <a:bodyPr/>
          <a:lstStyle/>
          <a:p>
            <a:pPr lvl="1"/>
            <a:r>
              <a:rPr lang="zh-CN" altLang="en-US" sz="2850" dirty="0" smtClean="0">
                <a:solidFill>
                  <a:schemeClr val="bg1"/>
                </a:solidFill>
              </a:rPr>
              <a:t>针对创意角色模型的蒙皮与三维制造：</a:t>
            </a:r>
            <a:r>
              <a:rPr lang="zh-CN" altLang="en-US" sz="2850" dirty="0" smtClean="0">
                <a:solidFill>
                  <a:schemeClr val="bg1"/>
                </a:solidFill>
              </a:rPr>
              <a:t>多姿态平衡</a:t>
            </a:r>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44</a:t>
            </a:fld>
            <a:endParaRPr lang="en-US" altLang="zh-CN">
              <a:latin typeface="Arial Black" panose="020B0A04020102020204" pitchFamily="34" charset="0"/>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4551" y="1600510"/>
            <a:ext cx="6283037" cy="4647890"/>
          </a:xfrm>
          <a:prstGeom prst="rect">
            <a:avLst/>
          </a:prstGeom>
        </p:spPr>
      </p:pic>
    </p:spTree>
    <p:extLst>
      <p:ext uri="{BB962C8B-B14F-4D97-AF65-F5344CB8AC3E}">
        <p14:creationId xmlns:p14="http://schemas.microsoft.com/office/powerpoint/2010/main" val="418619120"/>
      </p:ext>
    </p:extLst>
  </p:cSld>
  <p:clrMapOvr>
    <a:masterClrMapping/>
  </p:clrMapOvr>
  <p:transition spd="slow" advTm="72944"/>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0" y="228600"/>
            <a:ext cx="9144000" cy="914400"/>
          </a:xfrm>
        </p:spPr>
        <p:txBody>
          <a:bodyPr/>
          <a:lstStyle/>
          <a:p>
            <a:pPr lvl="1"/>
            <a:r>
              <a:rPr lang="zh-CN" altLang="en-US" sz="2850" dirty="0" smtClean="0">
                <a:solidFill>
                  <a:schemeClr val="bg1"/>
                </a:solidFill>
              </a:rPr>
              <a:t>针对创意角色模型的蒙皮与三维制造：</a:t>
            </a:r>
            <a:r>
              <a:rPr lang="zh-CN" altLang="en-US" sz="2850" dirty="0" smtClean="0">
                <a:solidFill>
                  <a:schemeClr val="bg1"/>
                </a:solidFill>
              </a:rPr>
              <a:t>实验结果</a:t>
            </a:r>
          </a:p>
        </p:txBody>
      </p:sp>
      <p:sp>
        <p:nvSpPr>
          <p:cNvPr id="10243"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78AF26C-58A2-497C-875B-020EB7E87788}" type="slidenum">
              <a:rPr lang="en-US" altLang="zh-CN">
                <a:latin typeface="Arial Black" panose="020B0A04020102020204" pitchFamily="34" charset="0"/>
              </a:rPr>
              <a:pPr eaLnBrk="1" hangingPunct="1"/>
              <a:t>45</a:t>
            </a:fld>
            <a:endParaRPr lang="en-US" altLang="zh-CN">
              <a:latin typeface="Arial Black" panose="020B0A04020102020204" pitchFamily="34" charset="0"/>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800" y="1752600"/>
            <a:ext cx="5250497" cy="4335222"/>
          </a:xfrm>
          <a:prstGeom prst="rect">
            <a:avLst/>
          </a:prstGeom>
        </p:spPr>
      </p:pic>
    </p:spTree>
    <p:extLst>
      <p:ext uri="{BB962C8B-B14F-4D97-AF65-F5344CB8AC3E}">
        <p14:creationId xmlns:p14="http://schemas.microsoft.com/office/powerpoint/2010/main" val="1749381433"/>
      </p:ext>
    </p:extLst>
  </p:cSld>
  <p:clrMapOvr>
    <a:masterClrMapping/>
  </p:clrMapOvr>
  <p:transition spd="slow" advTm="72944"/>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mtClean="0"/>
              <a:t>目录</a:t>
            </a:r>
          </a:p>
        </p:txBody>
      </p:sp>
      <p:sp>
        <p:nvSpPr>
          <p:cNvPr id="4099" name="内容占位符 2"/>
          <p:cNvSpPr>
            <a:spLocks noGrp="1"/>
          </p:cNvSpPr>
          <p:nvPr>
            <p:ph idx="1"/>
          </p:nvPr>
        </p:nvSpPr>
        <p:spPr/>
        <p:txBody>
          <a:bodyPr/>
          <a:lstStyle/>
          <a:p>
            <a:r>
              <a:rPr lang="zh-CN" altLang="en-US" dirty="0" smtClean="0"/>
              <a:t>研究背景和现状</a:t>
            </a:r>
            <a:endParaRPr lang="en-US" altLang="zh-CN" dirty="0" smtClean="0"/>
          </a:p>
          <a:p>
            <a:r>
              <a:rPr lang="zh-CN" altLang="en-US" dirty="0" smtClean="0"/>
              <a:t>研究内容</a:t>
            </a:r>
            <a:endParaRPr lang="en-US" altLang="zh-CN" dirty="0" smtClean="0"/>
          </a:p>
          <a:p>
            <a:pPr lvl="1"/>
            <a:r>
              <a:rPr lang="zh-CN" altLang="en-US" dirty="0"/>
              <a:t>基于草图的按需部件</a:t>
            </a:r>
            <a:r>
              <a:rPr lang="zh-CN" altLang="en-US" dirty="0" smtClean="0"/>
              <a:t>提取</a:t>
            </a:r>
            <a:endParaRPr lang="en-US" altLang="zh-CN" dirty="0"/>
          </a:p>
          <a:p>
            <a:pPr lvl="1"/>
            <a:r>
              <a:rPr lang="zh-CN" altLang="en-US" dirty="0" smtClean="0"/>
              <a:t>创造力</a:t>
            </a:r>
            <a:r>
              <a:rPr lang="zh-CN" altLang="en-US" dirty="0"/>
              <a:t>支持的三维虚拟生物</a:t>
            </a:r>
            <a:r>
              <a:rPr lang="zh-CN" altLang="en-US" dirty="0" smtClean="0"/>
              <a:t>造型</a:t>
            </a:r>
            <a:endParaRPr lang="en-US" altLang="zh-CN" dirty="0" smtClean="0"/>
          </a:p>
          <a:p>
            <a:pPr lvl="1"/>
            <a:r>
              <a:rPr lang="zh-CN" altLang="en-US" dirty="0" smtClean="0"/>
              <a:t>针对</a:t>
            </a:r>
            <a:r>
              <a:rPr lang="zh-CN" altLang="en-US" dirty="0"/>
              <a:t>创意角色模型的蒙皮与三维</a:t>
            </a:r>
            <a:r>
              <a:rPr lang="zh-CN" altLang="en-US" dirty="0" smtClean="0"/>
              <a:t>制造</a:t>
            </a:r>
            <a:endParaRPr lang="en-US" altLang="zh-CN" dirty="0" smtClean="0"/>
          </a:p>
          <a:p>
            <a:r>
              <a:rPr lang="zh-CN" altLang="en-US" b="1" dirty="0" smtClean="0">
                <a:solidFill>
                  <a:srgbClr val="FF0000"/>
                </a:solidFill>
              </a:rPr>
              <a:t>总结与展望</a:t>
            </a:r>
          </a:p>
        </p:txBody>
      </p:sp>
      <p:sp>
        <p:nvSpPr>
          <p:cNvPr id="4100"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8474856-0A97-4E86-B8D5-942068196460}" type="slidenum">
              <a:rPr lang="en-US" altLang="zh-CN">
                <a:latin typeface="Arial Black" panose="020B0A04020102020204" pitchFamily="34" charset="0"/>
              </a:rPr>
              <a:pPr eaLnBrk="1" hangingPunct="1"/>
              <a:t>46</a:t>
            </a:fld>
            <a:endParaRPr lang="en-US" altLang="zh-CN">
              <a:latin typeface="Arial Black" panose="020B0A04020102020204" pitchFamily="34" charset="0"/>
            </a:endParaRPr>
          </a:p>
        </p:txBody>
      </p:sp>
    </p:spTree>
    <p:extLst>
      <p:ext uri="{BB962C8B-B14F-4D97-AF65-F5344CB8AC3E}">
        <p14:creationId xmlns:p14="http://schemas.microsoft.com/office/powerpoint/2010/main" val="692099582"/>
      </p:ext>
    </p:extLst>
  </p:cSld>
  <p:clrMapOvr>
    <a:masterClrMapping/>
  </p:clrMapOvr>
  <p:transition spd="slow" advTm="43780"/>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标题 1"/>
          <p:cNvSpPr>
            <a:spLocks noGrp="1"/>
          </p:cNvSpPr>
          <p:nvPr>
            <p:ph type="title"/>
          </p:nvPr>
        </p:nvSpPr>
        <p:spPr/>
        <p:txBody>
          <a:bodyPr/>
          <a:lstStyle/>
          <a:p>
            <a:r>
              <a:rPr lang="zh-CN" altLang="en-US" smtClean="0"/>
              <a:t>总结</a:t>
            </a:r>
          </a:p>
        </p:txBody>
      </p:sp>
      <p:sp>
        <p:nvSpPr>
          <p:cNvPr id="49156" name="灯片编号占位符 3"/>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9A5BF3C7-34FE-40F4-BC53-FC40B8ECDEF1}" type="slidenum">
              <a:rPr lang="en-US" altLang="zh-CN">
                <a:latin typeface="Arial Black" panose="020B0A04020102020204" pitchFamily="34" charset="0"/>
              </a:rPr>
              <a:pPr eaLnBrk="1" hangingPunct="1"/>
              <a:t>47</a:t>
            </a:fld>
            <a:endParaRPr lang="en-US" altLang="zh-CN">
              <a:latin typeface="Arial Black" panose="020B0A04020102020204" pitchFamily="34" charset="0"/>
            </a:endParaRPr>
          </a:p>
        </p:txBody>
      </p:sp>
      <p:sp>
        <p:nvSpPr>
          <p:cNvPr id="6" name="内容占位符 2"/>
          <p:cNvSpPr>
            <a:spLocks noGrp="1"/>
          </p:cNvSpPr>
          <p:nvPr>
            <p:ph idx="1"/>
          </p:nvPr>
        </p:nvSpPr>
        <p:spPr>
          <a:xfrm>
            <a:off x="609600" y="1600200"/>
            <a:ext cx="7924800" cy="4648200"/>
          </a:xfrm>
        </p:spPr>
        <p:txBody>
          <a:bodyPr/>
          <a:lstStyle/>
          <a:p>
            <a:r>
              <a:rPr lang="zh-CN" altLang="en-US" dirty="0"/>
              <a:t>基于草图的按需部件</a:t>
            </a:r>
            <a:r>
              <a:rPr lang="zh-CN" altLang="en-US" dirty="0" smtClean="0"/>
              <a:t>提取</a:t>
            </a:r>
            <a:endParaRPr lang="en-US" altLang="zh-CN" dirty="0" smtClean="0"/>
          </a:p>
          <a:p>
            <a:pPr lvl="1">
              <a:buFont typeface="Wingdings" panose="05000000000000000000" pitchFamily="2" charset="2"/>
              <a:buChar char="n"/>
            </a:pPr>
            <a:r>
              <a:rPr lang="en-US" altLang="zh-CN" sz="2400" dirty="0"/>
              <a:t>Computer Graphics Forum(SGP’2016</a:t>
            </a:r>
            <a:r>
              <a:rPr lang="en-US" altLang="zh-CN" sz="2400" dirty="0" smtClean="0"/>
              <a:t>)</a:t>
            </a:r>
          </a:p>
          <a:p>
            <a:pPr marL="457200" lvl="1" indent="0">
              <a:buNone/>
            </a:pPr>
            <a:endParaRPr lang="en-US" altLang="zh-CN" dirty="0" smtClean="0"/>
          </a:p>
          <a:p>
            <a:r>
              <a:rPr lang="zh-CN" altLang="en-US" dirty="0" smtClean="0"/>
              <a:t>创造力</a:t>
            </a:r>
            <a:r>
              <a:rPr lang="zh-CN" altLang="en-US" dirty="0"/>
              <a:t>支持的三维虚拟生物</a:t>
            </a:r>
            <a:r>
              <a:rPr lang="zh-CN" altLang="en-US" dirty="0" smtClean="0"/>
              <a:t>造型</a:t>
            </a:r>
            <a:endParaRPr lang="en-US" altLang="zh-CN" dirty="0" smtClean="0"/>
          </a:p>
          <a:p>
            <a:pPr lvl="1">
              <a:buFont typeface="Wingdings" panose="05000000000000000000" pitchFamily="2" charset="2"/>
              <a:buChar char="n"/>
            </a:pPr>
            <a:r>
              <a:rPr lang="en-US" altLang="zh-CN" sz="2400" dirty="0"/>
              <a:t>Graphical </a:t>
            </a:r>
            <a:r>
              <a:rPr lang="en-US" altLang="zh-CN" sz="2400" dirty="0" smtClean="0"/>
              <a:t>Models (</a:t>
            </a:r>
            <a:r>
              <a:rPr lang="en-US" altLang="zh-CN" sz="2400" dirty="0"/>
              <a:t>GMP’2014)</a:t>
            </a:r>
            <a:r>
              <a:rPr lang="en-US" altLang="zh-CN" dirty="0"/>
              <a:t/>
            </a:r>
            <a:br>
              <a:rPr lang="en-US" altLang="zh-CN" dirty="0"/>
            </a:br>
            <a:endParaRPr lang="en-US" altLang="zh-CN" dirty="0"/>
          </a:p>
          <a:p>
            <a:r>
              <a:rPr lang="zh-CN" altLang="en-US" dirty="0"/>
              <a:t>针对创意角色模型的蒙皮与三维</a:t>
            </a:r>
            <a:r>
              <a:rPr lang="zh-CN" altLang="en-US" dirty="0" smtClean="0"/>
              <a:t>制造</a:t>
            </a:r>
            <a:endParaRPr lang="en-US" altLang="zh-CN" dirty="0" smtClean="0"/>
          </a:p>
          <a:p>
            <a:pPr lvl="1">
              <a:buFont typeface="Wingdings" panose="05000000000000000000" pitchFamily="2" charset="2"/>
              <a:buChar char="n"/>
            </a:pPr>
            <a:r>
              <a:rPr lang="zh-CN" altLang="en-US" sz="2400" dirty="0" smtClean="0"/>
              <a:t>计算机辅助设计与图形学学报 </a:t>
            </a:r>
            <a:r>
              <a:rPr lang="en-US" altLang="zh-CN" sz="2400" dirty="0" smtClean="0"/>
              <a:t>(ChinaGraph’2016)</a:t>
            </a:r>
            <a:endParaRPr lang="en-US" altLang="zh-CN" sz="2400" dirty="0"/>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标题 1"/>
          <p:cNvSpPr>
            <a:spLocks noGrp="1"/>
          </p:cNvSpPr>
          <p:nvPr>
            <p:ph type="title"/>
          </p:nvPr>
        </p:nvSpPr>
        <p:spPr/>
        <p:txBody>
          <a:bodyPr/>
          <a:lstStyle/>
          <a:p>
            <a:r>
              <a:rPr lang="zh-CN" altLang="en-US" smtClean="0"/>
              <a:t>展望</a:t>
            </a:r>
          </a:p>
        </p:txBody>
      </p:sp>
      <p:sp>
        <p:nvSpPr>
          <p:cNvPr id="3" name="内容占位符 2"/>
          <p:cNvSpPr>
            <a:spLocks noGrp="1"/>
          </p:cNvSpPr>
          <p:nvPr>
            <p:ph idx="1"/>
          </p:nvPr>
        </p:nvSpPr>
        <p:spPr>
          <a:xfrm>
            <a:off x="609600" y="1600200"/>
            <a:ext cx="7924800" cy="2133600"/>
          </a:xfrm>
        </p:spPr>
        <p:txBody>
          <a:bodyPr/>
          <a:lstStyle/>
          <a:p>
            <a:r>
              <a:rPr lang="zh-CN" altLang="en-US" sz="2800" dirty="0" smtClean="0"/>
              <a:t>历史</a:t>
            </a:r>
            <a:r>
              <a:rPr lang="zh-CN" altLang="en-US" sz="2800" dirty="0"/>
              <a:t>驱动的部件建议</a:t>
            </a:r>
            <a:r>
              <a:rPr lang="zh-CN" altLang="en-US" sz="2800" dirty="0" smtClean="0"/>
              <a:t>技术</a:t>
            </a:r>
            <a:endParaRPr lang="en-US" altLang="zh-CN" sz="2800" dirty="0" smtClean="0"/>
          </a:p>
          <a:p>
            <a:r>
              <a:rPr lang="zh-CN" altLang="en-US" sz="2800" dirty="0"/>
              <a:t>面向三维打印的部件建议</a:t>
            </a:r>
            <a:r>
              <a:rPr lang="zh-CN" altLang="en-US" sz="2800" dirty="0" smtClean="0"/>
              <a:t>技术</a:t>
            </a:r>
            <a:endParaRPr lang="en-US" altLang="zh-CN" sz="2800" dirty="0" smtClean="0"/>
          </a:p>
          <a:p>
            <a:r>
              <a:rPr lang="zh-CN" altLang="en-US" sz="2800" dirty="0"/>
              <a:t>拆解友好型的支撑材料设计</a:t>
            </a:r>
            <a:r>
              <a:rPr lang="zh-CN" altLang="en-US" sz="2800" dirty="0" smtClean="0"/>
              <a:t>方法</a:t>
            </a:r>
            <a:endParaRPr lang="en-US" altLang="zh-CN" sz="2800" dirty="0" smtClean="0"/>
          </a:p>
        </p:txBody>
      </p:sp>
      <p:sp>
        <p:nvSpPr>
          <p:cNvPr id="50180" name="灯片编号占位符 3"/>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53F90945-1154-42B3-B7B2-D753F59EB992}" type="slidenum">
              <a:rPr lang="en-US" altLang="zh-CN">
                <a:latin typeface="Arial Black" panose="020B0A04020102020204" pitchFamily="34" charset="0"/>
              </a:rPr>
              <a:pPr eaLnBrk="1" hangingPunct="1"/>
              <a:t>48</a:t>
            </a:fld>
            <a:endParaRPr lang="en-US" altLang="zh-CN">
              <a:latin typeface="Arial Black" panose="020B0A04020102020204" pitchFamily="34" charset="0"/>
            </a:endParaRPr>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43000" y="3810000"/>
            <a:ext cx="2640568" cy="1981200"/>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4249626" y="3810000"/>
            <a:ext cx="2640568" cy="1981200"/>
          </a:xfrm>
          <a:prstGeom prst="rect">
            <a:avLst/>
          </a:prstGeom>
        </p:spPr>
      </p:pic>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标题 1"/>
          <p:cNvSpPr>
            <a:spLocks noGrp="1"/>
          </p:cNvSpPr>
          <p:nvPr>
            <p:ph type="title"/>
          </p:nvPr>
        </p:nvSpPr>
        <p:spPr>
          <a:xfrm>
            <a:off x="533400" y="3200400"/>
            <a:ext cx="8015288" cy="914400"/>
          </a:xfrm>
        </p:spPr>
        <p:txBody>
          <a:bodyPr/>
          <a:lstStyle/>
          <a:p>
            <a:pPr algn="ctr"/>
            <a:r>
              <a:rPr lang="zh-CN" altLang="en-US" sz="6600" b="1" dirty="0" smtClean="0">
                <a:solidFill>
                  <a:schemeClr val="tx1"/>
                </a:solidFill>
              </a:rPr>
              <a:t>谢  谢</a:t>
            </a:r>
          </a:p>
        </p:txBody>
      </p:sp>
      <p:sp>
        <p:nvSpPr>
          <p:cNvPr id="51203" name="灯片编号占位符 3"/>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6D05D1C7-C38D-456E-A6C9-47A820290C0E}" type="slidenum">
              <a:rPr lang="en-US" altLang="zh-CN">
                <a:latin typeface="Arial Black" panose="020B0A04020102020204" pitchFamily="34" charset="0"/>
              </a:rPr>
              <a:pPr eaLnBrk="1" hangingPunct="1"/>
              <a:t>49</a:t>
            </a:fld>
            <a:endParaRPr lang="en-US" altLang="zh-CN">
              <a:latin typeface="Arial Black" panose="020B0A04020102020204" pitchFamily="34"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lstStyle/>
          <a:p>
            <a:r>
              <a:rPr lang="zh-CN" altLang="en-US" smtClean="0"/>
              <a:t>研究背景与现状</a:t>
            </a:r>
          </a:p>
        </p:txBody>
      </p:sp>
      <p:sp>
        <p:nvSpPr>
          <p:cNvPr id="6147"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EEA4F725-C1CB-4821-AAC6-5734A68FCDC8}" type="slidenum">
              <a:rPr lang="en-US" altLang="zh-CN">
                <a:latin typeface="Arial Black" panose="020B0A04020102020204" pitchFamily="34" charset="0"/>
              </a:rPr>
              <a:pPr eaLnBrk="1" hangingPunct="1"/>
              <a:t>5</a:t>
            </a:fld>
            <a:endParaRPr lang="en-US" altLang="zh-CN" dirty="0">
              <a:latin typeface="Arial Black" panose="020B0A04020102020204" pitchFamily="34" charset="0"/>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23432" y="1731151"/>
            <a:ext cx="3553678" cy="3741420"/>
          </a:xfrm>
          <a:prstGeom prst="rect">
            <a:avLst/>
          </a:prstGeom>
        </p:spPr>
      </p:pic>
      <p:sp>
        <p:nvSpPr>
          <p:cNvPr id="7" name="文本框 6"/>
          <p:cNvSpPr txBox="1"/>
          <p:nvPr/>
        </p:nvSpPr>
        <p:spPr>
          <a:xfrm>
            <a:off x="5399682" y="5602069"/>
            <a:ext cx="3287118" cy="369332"/>
          </a:xfrm>
          <a:prstGeom prst="rect">
            <a:avLst/>
          </a:prstGeom>
          <a:noFill/>
        </p:spPr>
        <p:txBody>
          <a:bodyPr wrap="square" rtlCol="0">
            <a:spAutoFit/>
          </a:bodyPr>
          <a:lstStyle/>
          <a:p>
            <a:r>
              <a:rPr lang="en-US" altLang="zh-CN" dirty="0" smtClean="0"/>
              <a:t>Modeling by example SIG’04</a:t>
            </a:r>
            <a:endParaRPr lang="zh-CN" altLang="en-US" dirty="0"/>
          </a:p>
        </p:txBody>
      </p:sp>
      <p:pic>
        <p:nvPicPr>
          <p:cNvPr id="3" name="图片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1081" y="3200400"/>
            <a:ext cx="3767137" cy="1477033"/>
          </a:xfrm>
          <a:prstGeom prst="rect">
            <a:avLst/>
          </a:prstGeom>
        </p:spPr>
      </p:pic>
      <p:sp>
        <p:nvSpPr>
          <p:cNvPr id="8" name="文本框 7"/>
          <p:cNvSpPr txBox="1"/>
          <p:nvPr/>
        </p:nvSpPr>
        <p:spPr>
          <a:xfrm>
            <a:off x="1447800" y="5754469"/>
            <a:ext cx="2676248" cy="369332"/>
          </a:xfrm>
          <a:prstGeom prst="rect">
            <a:avLst/>
          </a:prstGeom>
          <a:noFill/>
        </p:spPr>
        <p:txBody>
          <a:bodyPr wrap="square" rtlCol="0">
            <a:spAutoFit/>
          </a:bodyPr>
          <a:lstStyle/>
          <a:p>
            <a:r>
              <a:rPr lang="en-US" altLang="zh-CN" dirty="0" err="1" smtClean="0"/>
              <a:t>FiberMesh</a:t>
            </a:r>
            <a:r>
              <a:rPr lang="en-US" altLang="zh-CN" dirty="0" smtClean="0"/>
              <a:t> SIG’07</a:t>
            </a:r>
            <a:endParaRPr lang="zh-CN" altLang="en-US" dirty="0"/>
          </a:p>
        </p:txBody>
      </p:sp>
    </p:spTree>
    <p:extLst>
      <p:ext uri="{BB962C8B-B14F-4D97-AF65-F5344CB8AC3E}">
        <p14:creationId xmlns:p14="http://schemas.microsoft.com/office/powerpoint/2010/main" val="3325514170"/>
      </p:ext>
    </p:extLst>
  </p:cSld>
  <p:clrMapOvr>
    <a:masterClrMapping/>
  </p:clrMapOvr>
  <p:transition spd="slow" advTm="173638"/>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lstStyle/>
          <a:p>
            <a:r>
              <a:rPr lang="zh-CN" altLang="en-US" smtClean="0"/>
              <a:t>研究背景与现状</a:t>
            </a:r>
          </a:p>
        </p:txBody>
      </p:sp>
      <p:sp>
        <p:nvSpPr>
          <p:cNvPr id="6147"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EEA4F725-C1CB-4821-AAC6-5734A68FCDC8}" type="slidenum">
              <a:rPr lang="en-US" altLang="zh-CN">
                <a:latin typeface="Arial Black" panose="020B0A04020102020204" pitchFamily="34" charset="0"/>
              </a:rPr>
              <a:pPr eaLnBrk="1" hangingPunct="1"/>
              <a:t>6</a:t>
            </a:fld>
            <a:endParaRPr lang="en-US" altLang="zh-CN">
              <a:latin typeface="Arial Black" panose="020B0A04020102020204" pitchFamily="34" charset="0"/>
            </a:endParaRPr>
          </a:p>
        </p:txBody>
      </p:sp>
      <p:sp>
        <p:nvSpPr>
          <p:cNvPr id="7" name="文本框 6"/>
          <p:cNvSpPr txBox="1"/>
          <p:nvPr/>
        </p:nvSpPr>
        <p:spPr>
          <a:xfrm>
            <a:off x="2971800" y="5941040"/>
            <a:ext cx="3336966" cy="369332"/>
          </a:xfrm>
          <a:prstGeom prst="rect">
            <a:avLst/>
          </a:prstGeom>
          <a:noFill/>
        </p:spPr>
        <p:txBody>
          <a:bodyPr wrap="square" rtlCol="0">
            <a:spAutoFit/>
          </a:bodyPr>
          <a:lstStyle/>
          <a:p>
            <a:r>
              <a:rPr lang="en-US" altLang="zh-CN" dirty="0" smtClean="0"/>
              <a:t>Probabilistic Reasoning SIG’10</a:t>
            </a:r>
          </a:p>
        </p:txBody>
      </p:sp>
      <p:sp>
        <p:nvSpPr>
          <p:cNvPr id="10" name="内容占位符 2"/>
          <p:cNvSpPr>
            <a:spLocks noGrp="1"/>
          </p:cNvSpPr>
          <p:nvPr>
            <p:ph idx="1"/>
          </p:nvPr>
        </p:nvSpPr>
        <p:spPr>
          <a:xfrm>
            <a:off x="609600" y="1600200"/>
            <a:ext cx="2971800" cy="594617"/>
          </a:xfrm>
        </p:spPr>
        <p:txBody>
          <a:bodyPr/>
          <a:lstStyle/>
          <a:p>
            <a:r>
              <a:rPr lang="zh-CN" altLang="en-US" dirty="0" smtClean="0"/>
              <a:t>部件建议技术</a:t>
            </a:r>
            <a:endParaRPr lang="en-US" altLang="zh-CN" dirty="0" smtClean="0"/>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05000" y="2362200"/>
            <a:ext cx="5257800" cy="3411457"/>
          </a:xfrm>
          <a:prstGeom prst="rect">
            <a:avLst/>
          </a:prstGeom>
        </p:spPr>
      </p:pic>
    </p:spTree>
    <p:extLst>
      <p:ext uri="{BB962C8B-B14F-4D97-AF65-F5344CB8AC3E}">
        <p14:creationId xmlns:p14="http://schemas.microsoft.com/office/powerpoint/2010/main" val="3892664764"/>
      </p:ext>
    </p:extLst>
  </p:cSld>
  <p:clrMapOvr>
    <a:masterClrMapping/>
  </p:clrMapOvr>
  <p:transition spd="slow" advTm="173638"/>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lstStyle/>
          <a:p>
            <a:r>
              <a:rPr lang="zh-CN" altLang="en-US" smtClean="0"/>
              <a:t>研究背景与现状</a:t>
            </a:r>
          </a:p>
        </p:txBody>
      </p:sp>
      <p:sp>
        <p:nvSpPr>
          <p:cNvPr id="6147"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EEA4F725-C1CB-4821-AAC6-5734A68FCDC8}" type="slidenum">
              <a:rPr lang="en-US" altLang="zh-CN">
                <a:latin typeface="Arial Black" panose="020B0A04020102020204" pitchFamily="34" charset="0"/>
              </a:rPr>
              <a:pPr eaLnBrk="1" hangingPunct="1"/>
              <a:t>7</a:t>
            </a:fld>
            <a:endParaRPr lang="en-US" altLang="zh-CN">
              <a:latin typeface="Arial Black" panose="020B0A04020102020204" pitchFamily="34" charset="0"/>
            </a:endParaRPr>
          </a:p>
        </p:txBody>
      </p:sp>
      <p:sp>
        <p:nvSpPr>
          <p:cNvPr id="7" name="文本框 6"/>
          <p:cNvSpPr txBox="1"/>
          <p:nvPr/>
        </p:nvSpPr>
        <p:spPr>
          <a:xfrm>
            <a:off x="2971800" y="5941040"/>
            <a:ext cx="3336966" cy="369332"/>
          </a:xfrm>
          <a:prstGeom prst="rect">
            <a:avLst/>
          </a:prstGeom>
          <a:noFill/>
        </p:spPr>
        <p:txBody>
          <a:bodyPr wrap="square" rtlCol="0">
            <a:spAutoFit/>
          </a:bodyPr>
          <a:lstStyle/>
          <a:p>
            <a:r>
              <a:rPr lang="en-US" altLang="zh-CN" dirty="0" smtClean="0"/>
              <a:t>Probabilistic Reasoning SIG’10</a:t>
            </a:r>
          </a:p>
        </p:txBody>
      </p:sp>
      <p:sp>
        <p:nvSpPr>
          <p:cNvPr id="10" name="内容占位符 2"/>
          <p:cNvSpPr>
            <a:spLocks noGrp="1"/>
          </p:cNvSpPr>
          <p:nvPr>
            <p:ph idx="1"/>
          </p:nvPr>
        </p:nvSpPr>
        <p:spPr>
          <a:xfrm>
            <a:off x="609600" y="1600200"/>
            <a:ext cx="2971800" cy="594617"/>
          </a:xfrm>
        </p:spPr>
        <p:txBody>
          <a:bodyPr/>
          <a:lstStyle/>
          <a:p>
            <a:r>
              <a:rPr lang="zh-CN" altLang="en-US" dirty="0" smtClean="0"/>
              <a:t>部件建议技术</a:t>
            </a:r>
            <a:endParaRPr lang="en-US" altLang="zh-CN" dirty="0" smtClean="0"/>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64303" y="2362200"/>
            <a:ext cx="5139194" cy="3411457"/>
          </a:xfrm>
          <a:prstGeom prst="rect">
            <a:avLst/>
          </a:prstGeom>
        </p:spPr>
      </p:pic>
    </p:spTree>
    <p:extLst>
      <p:ext uri="{BB962C8B-B14F-4D97-AF65-F5344CB8AC3E}">
        <p14:creationId xmlns:p14="http://schemas.microsoft.com/office/powerpoint/2010/main" val="1860597590"/>
      </p:ext>
    </p:extLst>
  </p:cSld>
  <p:clrMapOvr>
    <a:masterClrMapping/>
  </p:clrMapOvr>
  <p:transition spd="slow" advTm="173638"/>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lstStyle/>
          <a:p>
            <a:r>
              <a:rPr lang="zh-CN" altLang="en-US" dirty="0" smtClean="0"/>
              <a:t>研究背景与现状：部件建议技术</a:t>
            </a:r>
          </a:p>
        </p:txBody>
      </p:sp>
      <p:sp>
        <p:nvSpPr>
          <p:cNvPr id="6147"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EEA4F725-C1CB-4821-AAC6-5734A68FCDC8}" type="slidenum">
              <a:rPr lang="en-US" altLang="zh-CN">
                <a:latin typeface="Arial Black" panose="020B0A04020102020204" pitchFamily="34" charset="0"/>
              </a:rPr>
              <a:pPr eaLnBrk="1" hangingPunct="1"/>
              <a:t>8</a:t>
            </a:fld>
            <a:endParaRPr lang="en-US" altLang="zh-CN">
              <a:latin typeface="Arial Black" panose="020B0A04020102020204" pitchFamily="34" charset="0"/>
            </a:endParaRPr>
          </a:p>
        </p:txBody>
      </p:sp>
      <p:sp>
        <p:nvSpPr>
          <p:cNvPr id="5" name="内容占位符 2"/>
          <p:cNvSpPr>
            <a:spLocks noGrp="1"/>
          </p:cNvSpPr>
          <p:nvPr>
            <p:ph idx="1"/>
          </p:nvPr>
        </p:nvSpPr>
        <p:spPr>
          <a:xfrm>
            <a:off x="609600" y="1600200"/>
            <a:ext cx="6400800" cy="1219200"/>
          </a:xfrm>
        </p:spPr>
        <p:txBody>
          <a:bodyPr/>
          <a:lstStyle/>
          <a:p>
            <a:r>
              <a:rPr lang="zh-CN" altLang="en-US" dirty="0" smtClean="0"/>
              <a:t>局限：仅可使用预分割部件</a:t>
            </a:r>
            <a:endParaRPr lang="en-US" altLang="zh-CN" dirty="0" smtClean="0"/>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2200" y="2362200"/>
            <a:ext cx="4572000" cy="3755740"/>
          </a:xfrm>
          <a:prstGeom prst="rect">
            <a:avLst/>
          </a:prstGeom>
        </p:spPr>
      </p:pic>
    </p:spTree>
    <p:extLst>
      <p:ext uri="{BB962C8B-B14F-4D97-AF65-F5344CB8AC3E}">
        <p14:creationId xmlns:p14="http://schemas.microsoft.com/office/powerpoint/2010/main" val="2256368787"/>
      </p:ext>
    </p:extLst>
  </p:cSld>
  <p:clrMapOvr>
    <a:masterClrMapping/>
  </p:clrMapOvr>
  <p:transition spd="slow" advTm="173638"/>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lstStyle/>
          <a:p>
            <a:r>
              <a:rPr lang="zh-CN" altLang="en-US" smtClean="0"/>
              <a:t>研究背景与现状</a:t>
            </a:r>
          </a:p>
        </p:txBody>
      </p:sp>
      <p:sp>
        <p:nvSpPr>
          <p:cNvPr id="6147" name="灯片编号占位符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EEA4F725-C1CB-4821-AAC6-5734A68FCDC8}" type="slidenum">
              <a:rPr lang="en-US" altLang="zh-CN">
                <a:latin typeface="Arial Black" panose="020B0A04020102020204" pitchFamily="34" charset="0"/>
              </a:rPr>
              <a:pPr eaLnBrk="1" hangingPunct="1"/>
              <a:t>9</a:t>
            </a:fld>
            <a:endParaRPr lang="en-US" altLang="zh-CN">
              <a:latin typeface="Arial Black" panose="020B0A04020102020204" pitchFamily="34" charset="0"/>
            </a:endParaRPr>
          </a:p>
        </p:txBody>
      </p:sp>
      <p:sp>
        <p:nvSpPr>
          <p:cNvPr id="5" name="文本框 4"/>
          <p:cNvSpPr txBox="1"/>
          <p:nvPr/>
        </p:nvSpPr>
        <p:spPr>
          <a:xfrm>
            <a:off x="2925684" y="5271924"/>
            <a:ext cx="3216432" cy="369332"/>
          </a:xfrm>
          <a:prstGeom prst="rect">
            <a:avLst/>
          </a:prstGeom>
          <a:noFill/>
        </p:spPr>
        <p:txBody>
          <a:bodyPr wrap="square" rtlCol="0">
            <a:spAutoFit/>
          </a:bodyPr>
          <a:lstStyle/>
          <a:p>
            <a:r>
              <a:rPr lang="en-US" altLang="zh-CN" dirty="0" smtClean="0"/>
              <a:t>A Probabilistic Model SIG’12</a:t>
            </a:r>
            <a:endParaRPr lang="zh-CN" altLang="en-US" dirty="0"/>
          </a:p>
        </p:txBody>
      </p:sp>
      <p:sp>
        <p:nvSpPr>
          <p:cNvPr id="8" name="内容占位符 2"/>
          <p:cNvSpPr>
            <a:spLocks noGrp="1"/>
          </p:cNvSpPr>
          <p:nvPr>
            <p:ph idx="1"/>
          </p:nvPr>
        </p:nvSpPr>
        <p:spPr>
          <a:xfrm>
            <a:off x="609600" y="1600200"/>
            <a:ext cx="2971800" cy="594617"/>
          </a:xfrm>
        </p:spPr>
        <p:txBody>
          <a:bodyPr/>
          <a:lstStyle/>
          <a:p>
            <a:r>
              <a:rPr lang="zh-CN" altLang="en-US" dirty="0"/>
              <a:t>模型</a:t>
            </a:r>
            <a:r>
              <a:rPr lang="zh-CN" altLang="en-US" dirty="0" smtClean="0"/>
              <a:t>建议技术</a:t>
            </a:r>
            <a:endParaRPr lang="en-US" altLang="zh-CN" dirty="0" smtClean="0"/>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2895600"/>
            <a:ext cx="7696200" cy="2043442"/>
          </a:xfrm>
          <a:prstGeom prst="rect">
            <a:avLst/>
          </a:prstGeom>
        </p:spPr>
      </p:pic>
    </p:spTree>
    <p:extLst>
      <p:ext uri="{BB962C8B-B14F-4D97-AF65-F5344CB8AC3E}">
        <p14:creationId xmlns:p14="http://schemas.microsoft.com/office/powerpoint/2010/main" val="1386307685"/>
      </p:ext>
    </p:extLst>
  </p:cSld>
  <p:clrMapOvr>
    <a:masterClrMapping/>
  </p:clrMapOvr>
  <p:transition spd="slow" advTm="173638"/>
  <p:timing>
    <p:tnLst>
      <p:par>
        <p:cTn id="1" dur="indefinite" restart="never" nodeType="tmRoot"/>
      </p:par>
    </p:tnLst>
  </p:timing>
</p:sld>
</file>

<file path=ppt/theme/theme1.xml><?xml version="1.0" encoding="utf-8"?>
<a:theme xmlns:a="http://schemas.openxmlformats.org/drawingml/2006/main" name="Radial">
  <a:themeElements>
    <a:clrScheme name="Radial 1">
      <a:dk1>
        <a:srgbClr val="000000"/>
      </a:dk1>
      <a:lt1>
        <a:srgbClr val="FFFFFF"/>
      </a:lt1>
      <a:dk2>
        <a:srgbClr val="FFFFFF"/>
      </a:dk2>
      <a:lt2>
        <a:srgbClr val="669999"/>
      </a:lt2>
      <a:accent1>
        <a:srgbClr val="99CCFF"/>
      </a:accent1>
      <a:accent2>
        <a:srgbClr val="9999FF"/>
      </a:accent2>
      <a:accent3>
        <a:srgbClr val="FFFFFF"/>
      </a:accent3>
      <a:accent4>
        <a:srgbClr val="000000"/>
      </a:accent4>
      <a:accent5>
        <a:srgbClr val="CAE2FF"/>
      </a:accent5>
      <a:accent6>
        <a:srgbClr val="8A8AE7"/>
      </a:accent6>
      <a:hlink>
        <a:srgbClr val="996666"/>
      </a:hlink>
      <a:folHlink>
        <a:srgbClr val="6666CC"/>
      </a:folHlink>
    </a:clrScheme>
    <a:fontScheme name="Radial">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Radial 1">
        <a:dk1>
          <a:srgbClr val="000000"/>
        </a:dk1>
        <a:lt1>
          <a:srgbClr val="FFFFFF"/>
        </a:lt1>
        <a:dk2>
          <a:srgbClr val="FFFFFF"/>
        </a:dk2>
        <a:lt2>
          <a:srgbClr val="669999"/>
        </a:lt2>
        <a:accent1>
          <a:srgbClr val="99CCFF"/>
        </a:accent1>
        <a:accent2>
          <a:srgbClr val="9999FF"/>
        </a:accent2>
        <a:accent3>
          <a:srgbClr val="FFFFFF"/>
        </a:accent3>
        <a:accent4>
          <a:srgbClr val="000000"/>
        </a:accent4>
        <a:accent5>
          <a:srgbClr val="CAE2FF"/>
        </a:accent5>
        <a:accent6>
          <a:srgbClr val="8A8AE7"/>
        </a:accent6>
        <a:hlink>
          <a:srgbClr val="996666"/>
        </a:hlink>
        <a:folHlink>
          <a:srgbClr val="6666CC"/>
        </a:folHlink>
      </a:clrScheme>
      <a:clrMap bg1="lt1" tx1="dk1" bg2="lt2" tx2="dk2" accent1="accent1" accent2="accent2" accent3="accent3" accent4="accent4" accent5="accent5" accent6="accent6" hlink="hlink" folHlink="folHlink"/>
    </a:extraClrScheme>
    <a:extraClrScheme>
      <a:clrScheme name="Radial 2">
        <a:dk1>
          <a:srgbClr val="000000"/>
        </a:dk1>
        <a:lt1>
          <a:srgbClr val="FFFFFF"/>
        </a:lt1>
        <a:dk2>
          <a:srgbClr val="FFFFFF"/>
        </a:dk2>
        <a:lt2>
          <a:srgbClr val="817F3F"/>
        </a:lt2>
        <a:accent1>
          <a:srgbClr val="FFCC00"/>
        </a:accent1>
        <a:accent2>
          <a:srgbClr val="CC9900"/>
        </a:accent2>
        <a:accent3>
          <a:srgbClr val="FFFFFF"/>
        </a:accent3>
        <a:accent4>
          <a:srgbClr val="000000"/>
        </a:accent4>
        <a:accent5>
          <a:srgbClr val="FFE2AA"/>
        </a:accent5>
        <a:accent6>
          <a:srgbClr val="B98A00"/>
        </a:accent6>
        <a:hlink>
          <a:srgbClr val="996666"/>
        </a:hlink>
        <a:folHlink>
          <a:srgbClr val="C94503"/>
        </a:folHlink>
      </a:clrScheme>
      <a:clrMap bg1="lt1" tx1="dk1" bg2="lt2" tx2="dk2" accent1="accent1" accent2="accent2" accent3="accent3" accent4="accent4" accent5="accent5" accent6="accent6" hlink="hlink" folHlink="folHlink"/>
    </a:extraClrScheme>
    <a:extraClrScheme>
      <a:clrScheme name="Radial 3">
        <a:dk1>
          <a:srgbClr val="CC6600"/>
        </a:dk1>
        <a:lt1>
          <a:srgbClr val="FFFFFF"/>
        </a:lt1>
        <a:dk2>
          <a:srgbClr val="800000"/>
        </a:dk2>
        <a:lt2>
          <a:srgbClr val="FFFFFF"/>
        </a:lt2>
        <a:accent1>
          <a:srgbClr val="FF6600"/>
        </a:accent1>
        <a:accent2>
          <a:srgbClr val="33CCCC"/>
        </a:accent2>
        <a:accent3>
          <a:srgbClr val="C0AAAA"/>
        </a:accent3>
        <a:accent4>
          <a:srgbClr val="DADADA"/>
        </a:accent4>
        <a:accent5>
          <a:srgbClr val="FFB8AA"/>
        </a:accent5>
        <a:accent6>
          <a:srgbClr val="2DB9B9"/>
        </a:accent6>
        <a:hlink>
          <a:srgbClr val="99FF33"/>
        </a:hlink>
        <a:folHlink>
          <a:srgbClr val="CC3300"/>
        </a:folHlink>
      </a:clrScheme>
      <a:clrMap bg1="dk2" tx1="lt1" bg2="dk1" tx2="lt2" accent1="accent1" accent2="accent2" accent3="accent3" accent4="accent4" accent5="accent5" accent6="accent6" hlink="hlink" folHlink="folHlink"/>
    </a:extraClrScheme>
    <a:extraClrScheme>
      <a:clrScheme name="Radial 4">
        <a:dk1>
          <a:srgbClr val="993300"/>
        </a:dk1>
        <a:lt1>
          <a:srgbClr val="FFFFFF"/>
        </a:lt1>
        <a:dk2>
          <a:srgbClr val="431A01"/>
        </a:dk2>
        <a:lt2>
          <a:srgbClr val="FFFFFF"/>
        </a:lt2>
        <a:accent1>
          <a:srgbClr val="FFCC00"/>
        </a:accent1>
        <a:accent2>
          <a:srgbClr val="FF9966"/>
        </a:accent2>
        <a:accent3>
          <a:srgbClr val="B0ABAA"/>
        </a:accent3>
        <a:accent4>
          <a:srgbClr val="DADADA"/>
        </a:accent4>
        <a:accent5>
          <a:srgbClr val="FFE2AA"/>
        </a:accent5>
        <a:accent6>
          <a:srgbClr val="E78A5C"/>
        </a:accent6>
        <a:hlink>
          <a:srgbClr val="FF6600"/>
        </a:hlink>
        <a:folHlink>
          <a:srgbClr val="CC3300"/>
        </a:folHlink>
      </a:clrScheme>
      <a:clrMap bg1="dk2" tx1="lt1" bg2="dk1" tx2="lt2" accent1="accent1" accent2="accent2" accent3="accent3" accent4="accent4" accent5="accent5" accent6="accent6" hlink="hlink" folHlink="folHlink"/>
    </a:extraClrScheme>
    <a:extraClrScheme>
      <a:clrScheme name="Radial 5">
        <a:dk1>
          <a:srgbClr val="75878B"/>
        </a:dk1>
        <a:lt1>
          <a:srgbClr val="FFFFFF"/>
        </a:lt1>
        <a:dk2>
          <a:srgbClr val="260000"/>
        </a:dk2>
        <a:lt2>
          <a:srgbClr val="FFFFFF"/>
        </a:lt2>
        <a:accent1>
          <a:srgbClr val="0099CC"/>
        </a:accent1>
        <a:accent2>
          <a:srgbClr val="FF3300"/>
        </a:accent2>
        <a:accent3>
          <a:srgbClr val="ACAAAA"/>
        </a:accent3>
        <a:accent4>
          <a:srgbClr val="DADADA"/>
        </a:accent4>
        <a:accent5>
          <a:srgbClr val="AACAE2"/>
        </a:accent5>
        <a:accent6>
          <a:srgbClr val="E72D00"/>
        </a:accent6>
        <a:hlink>
          <a:srgbClr val="FFCC00"/>
        </a:hlink>
        <a:folHlink>
          <a:srgbClr val="CC0000"/>
        </a:folHlink>
      </a:clrScheme>
      <a:clrMap bg1="dk2" tx1="lt1" bg2="dk1" tx2="lt2" accent1="accent1" accent2="accent2" accent3="accent3" accent4="accent4" accent5="accent5" accent6="accent6" hlink="hlink" folHlink="folHlink"/>
    </a:extraClrScheme>
    <a:extraClrScheme>
      <a:clrScheme name="Radial 6">
        <a:dk1>
          <a:srgbClr val="666699"/>
        </a:dk1>
        <a:lt1>
          <a:srgbClr val="FFFFFF"/>
        </a:lt1>
        <a:dk2>
          <a:srgbClr val="000000"/>
        </a:dk2>
        <a:lt2>
          <a:srgbClr val="FFFFFF"/>
        </a:lt2>
        <a:accent1>
          <a:srgbClr val="9966FF"/>
        </a:accent1>
        <a:accent2>
          <a:srgbClr val="99CCFF"/>
        </a:accent2>
        <a:accent3>
          <a:srgbClr val="AAAAAA"/>
        </a:accent3>
        <a:accent4>
          <a:srgbClr val="DADADA"/>
        </a:accent4>
        <a:accent5>
          <a:srgbClr val="CAB8FF"/>
        </a:accent5>
        <a:accent6>
          <a:srgbClr val="8AB9E7"/>
        </a:accent6>
        <a:hlink>
          <a:srgbClr val="FFFFCC"/>
        </a:hlink>
        <a:folHlink>
          <a:srgbClr val="6600CC"/>
        </a:folHlink>
      </a:clrScheme>
      <a:clrMap bg1="dk2" tx1="lt1" bg2="dk1" tx2="lt2" accent1="accent1" accent2="accent2" accent3="accent3" accent4="accent4" accent5="accent5" accent6="accent6" hlink="hlink" folHlink="folHlink"/>
    </a:extraClrScheme>
    <a:extraClrScheme>
      <a:clrScheme name="Radial 7">
        <a:dk1>
          <a:srgbClr val="666699"/>
        </a:dk1>
        <a:lt1>
          <a:srgbClr val="FFFFFF"/>
        </a:lt1>
        <a:dk2>
          <a:srgbClr val="2A2A40"/>
        </a:dk2>
        <a:lt2>
          <a:srgbClr val="FFFFFF"/>
        </a:lt2>
        <a:accent1>
          <a:srgbClr val="006699"/>
        </a:accent1>
        <a:accent2>
          <a:srgbClr val="CC9900"/>
        </a:accent2>
        <a:accent3>
          <a:srgbClr val="ACACAF"/>
        </a:accent3>
        <a:accent4>
          <a:srgbClr val="DADADA"/>
        </a:accent4>
        <a:accent5>
          <a:srgbClr val="AAB8CA"/>
        </a:accent5>
        <a:accent6>
          <a:srgbClr val="B98A00"/>
        </a:accent6>
        <a:hlink>
          <a:srgbClr val="CC6600"/>
        </a:hlink>
        <a:folHlink>
          <a:srgbClr val="6C948A"/>
        </a:folHlink>
      </a:clrScheme>
      <a:clrMap bg1="dk2" tx1="lt1" bg2="dk1" tx2="lt2" accent1="accent1" accent2="accent2" accent3="accent3" accent4="accent4" accent5="accent5" accent6="accent6" hlink="hlink" folHlink="folHlink"/>
    </a:extraClrScheme>
    <a:extraClrScheme>
      <a:clrScheme name="Radial 8">
        <a:dk1>
          <a:srgbClr val="BECBD8"/>
        </a:dk1>
        <a:lt1>
          <a:srgbClr val="FFFFFF"/>
        </a:lt1>
        <a:dk2>
          <a:srgbClr val="2B335B"/>
        </a:dk2>
        <a:lt2>
          <a:srgbClr val="FFFFFF"/>
        </a:lt2>
        <a:accent1>
          <a:srgbClr val="0099CC"/>
        </a:accent1>
        <a:accent2>
          <a:srgbClr val="B5DBE3"/>
        </a:accent2>
        <a:accent3>
          <a:srgbClr val="ACADB5"/>
        </a:accent3>
        <a:accent4>
          <a:srgbClr val="DADADA"/>
        </a:accent4>
        <a:accent5>
          <a:srgbClr val="AACAE2"/>
        </a:accent5>
        <a:accent6>
          <a:srgbClr val="A4C6CE"/>
        </a:accent6>
        <a:hlink>
          <a:srgbClr val="FFCC00"/>
        </a:hlink>
        <a:folHlink>
          <a:srgbClr val="58648C"/>
        </a:folHlink>
      </a:clrScheme>
      <a:clrMap bg1="dk2" tx1="lt1" bg2="dk1" tx2="lt2" accent1="accent1" accent2="accent2" accent3="accent3" accent4="accent4" accent5="accent5" accent6="accent6" hlink="hlink" folHlink="folHlink"/>
    </a:extraClrScheme>
    <a:extraClrScheme>
      <a:clrScheme name="Radial 9">
        <a:dk1>
          <a:srgbClr val="3333FF"/>
        </a:dk1>
        <a:lt1>
          <a:srgbClr val="FFFFFF"/>
        </a:lt1>
        <a:dk2>
          <a:srgbClr val="000099"/>
        </a:dk2>
        <a:lt2>
          <a:srgbClr val="FFFFFF"/>
        </a:lt2>
        <a:accent1>
          <a:srgbClr val="339966"/>
        </a:accent1>
        <a:accent2>
          <a:srgbClr val="9999FF"/>
        </a:accent2>
        <a:accent3>
          <a:srgbClr val="AAAACA"/>
        </a:accent3>
        <a:accent4>
          <a:srgbClr val="DADADA"/>
        </a:accent4>
        <a:accent5>
          <a:srgbClr val="ADCAB8"/>
        </a:accent5>
        <a:accent6>
          <a:srgbClr val="8A8AE7"/>
        </a:accent6>
        <a:hlink>
          <a:srgbClr val="FFFF99"/>
        </a:hlink>
        <a:folHlink>
          <a:srgbClr val="17A0D1"/>
        </a:folHlink>
      </a:clrScheme>
      <a:clrMap bg1="dk2" tx1="lt1" bg2="dk1" tx2="lt2" accent1="accent1" accent2="accent2" accent3="accent3" accent4="accent4" accent5="accent5" accent6="accent6" hlink="hlink" folHlink="folHlink"/>
    </a:extraClrScheme>
    <a:extraClrScheme>
      <a:clrScheme name="Radial 10">
        <a:dk1>
          <a:srgbClr val="808000"/>
        </a:dk1>
        <a:lt1>
          <a:srgbClr val="FFFFFF"/>
        </a:lt1>
        <a:dk2>
          <a:srgbClr val="354418"/>
        </a:dk2>
        <a:lt2>
          <a:srgbClr val="FFFFFF"/>
        </a:lt2>
        <a:accent1>
          <a:srgbClr val="60897C"/>
        </a:accent1>
        <a:accent2>
          <a:srgbClr val="99CC00"/>
        </a:accent2>
        <a:accent3>
          <a:srgbClr val="AEB0AB"/>
        </a:accent3>
        <a:accent4>
          <a:srgbClr val="DADADA"/>
        </a:accent4>
        <a:accent5>
          <a:srgbClr val="B6C4BF"/>
        </a:accent5>
        <a:accent6>
          <a:srgbClr val="8AB900"/>
        </a:accent6>
        <a:hlink>
          <a:srgbClr val="CCCC00"/>
        </a:hlink>
        <a:folHlink>
          <a:srgbClr val="66990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Radial</Template>
  <TotalTime>9228</TotalTime>
  <Words>4044</Words>
  <Application>Microsoft Office PowerPoint</Application>
  <PresentationFormat>全屏显示(4:3)</PresentationFormat>
  <Paragraphs>480</Paragraphs>
  <Slides>49</Slides>
  <Notes>49</Notes>
  <HiddenSlides>0</HiddenSlides>
  <MMClips>0</MMClips>
  <ScaleCrop>false</ScaleCrop>
  <HeadingPairs>
    <vt:vector size="8" baseType="variant">
      <vt:variant>
        <vt:lpstr>已用的字体</vt:lpstr>
      </vt:variant>
      <vt:variant>
        <vt:i4>5</vt:i4>
      </vt:variant>
      <vt:variant>
        <vt:lpstr>主题</vt:lpstr>
      </vt:variant>
      <vt:variant>
        <vt:i4>1</vt:i4>
      </vt:variant>
      <vt:variant>
        <vt:lpstr>嵌入 OLE 服务器</vt:lpstr>
      </vt:variant>
      <vt:variant>
        <vt:i4>2</vt:i4>
      </vt:variant>
      <vt:variant>
        <vt:lpstr>幻灯片标题</vt:lpstr>
      </vt:variant>
      <vt:variant>
        <vt:i4>49</vt:i4>
      </vt:variant>
    </vt:vector>
  </HeadingPairs>
  <TitlesOfParts>
    <vt:vector size="57" baseType="lpstr">
      <vt:lpstr>宋体</vt:lpstr>
      <vt:lpstr>Arial</vt:lpstr>
      <vt:lpstr>Arial Black</vt:lpstr>
      <vt:lpstr>Times New Roman</vt:lpstr>
      <vt:lpstr>Wingdings</vt:lpstr>
      <vt:lpstr>Radial</vt:lpstr>
      <vt:lpstr>Image</vt:lpstr>
      <vt:lpstr>Equation</vt:lpstr>
      <vt:lpstr>创造力支持的三维造型技术</vt:lpstr>
      <vt:lpstr>目录</vt:lpstr>
      <vt:lpstr>目录</vt:lpstr>
      <vt:lpstr>研究背景与现状</vt:lpstr>
      <vt:lpstr>研究背景与现状</vt:lpstr>
      <vt:lpstr>研究背景与现状</vt:lpstr>
      <vt:lpstr>研究背景与现状</vt:lpstr>
      <vt:lpstr>研究背景与现状：部件建议技术</vt:lpstr>
      <vt:lpstr>研究背景与现状</vt:lpstr>
      <vt:lpstr>研究背景与现状：模型建议技术</vt:lpstr>
      <vt:lpstr>研究背景与现状：创造力支持的造型技术</vt:lpstr>
      <vt:lpstr>研究背景与现状：创造力支持的造型技术</vt:lpstr>
      <vt:lpstr>研究背景与现状</vt:lpstr>
      <vt:lpstr>目录</vt:lpstr>
      <vt:lpstr>背景介绍</vt:lpstr>
      <vt:lpstr>背景介绍</vt:lpstr>
      <vt:lpstr>背景介绍</vt:lpstr>
      <vt:lpstr>背景介绍</vt:lpstr>
      <vt:lpstr>我们的方法</vt:lpstr>
      <vt:lpstr>技术难点</vt:lpstr>
      <vt:lpstr>技术贡献</vt:lpstr>
      <vt:lpstr>方法概述</vt:lpstr>
      <vt:lpstr>快速匹配数据结构</vt:lpstr>
      <vt:lpstr>快速匹配数据结构</vt:lpstr>
      <vt:lpstr>快速匹配数据结构</vt:lpstr>
      <vt:lpstr>渐进式部件提取: 技术难点</vt:lpstr>
      <vt:lpstr>超面片图（The Super-face graph）</vt:lpstr>
      <vt:lpstr>由粗到细地三维部件提取</vt:lpstr>
      <vt:lpstr>Coarse-to-fine 3D part extraction</vt:lpstr>
      <vt:lpstr>Application</vt:lpstr>
      <vt:lpstr>Evaluation: Comparison to pre-segmentation approach</vt:lpstr>
      <vt:lpstr>目录</vt:lpstr>
      <vt:lpstr>创造力支持的三维虚拟生物造型技术：引言</vt:lpstr>
      <vt:lpstr>创造力支持的三维虚拟生物造型技术：引言</vt:lpstr>
      <vt:lpstr>创造力支持的三维虚拟生物造型技术：技术概述</vt:lpstr>
      <vt:lpstr>创造力支持的三维虚拟生物造型技术：相关工作</vt:lpstr>
      <vt:lpstr>创造力支持的三维虚拟生物造型技术：生物语法</vt:lpstr>
      <vt:lpstr>创造力支持的三维虚拟生物造型：结果与对比</vt:lpstr>
      <vt:lpstr>目录</vt:lpstr>
      <vt:lpstr>针对创意角色模型的蒙皮与三维制造：引言</vt:lpstr>
      <vt:lpstr>针对创意角色模型的蒙皮与三维制造：方法概述</vt:lpstr>
      <vt:lpstr>针对创意角色模型的蒙皮与三维制造：蒙皮部件融合</vt:lpstr>
      <vt:lpstr>针对创意角色模型的蒙皮与三维制造：骨架优化</vt:lpstr>
      <vt:lpstr>针对创意角色模型的蒙皮与三维制造：多姿态平衡</vt:lpstr>
      <vt:lpstr>针对创意角色模型的蒙皮与三维制造：实验结果</vt:lpstr>
      <vt:lpstr>目录</vt:lpstr>
      <vt:lpstr>总结</vt:lpstr>
      <vt:lpstr>展望</vt:lpstr>
      <vt:lpstr>谢  谢</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zhuxq</dc:creator>
  <cp:lastModifiedBy>SunShine</cp:lastModifiedBy>
  <cp:revision>872</cp:revision>
  <cp:lastPrinted>1601-01-01T00:00:00Z</cp:lastPrinted>
  <dcterms:created xsi:type="dcterms:W3CDTF">2010-03-24T06:12:48Z</dcterms:created>
  <dcterms:modified xsi:type="dcterms:W3CDTF">2016-07-15T14:56:13Z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